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61" r:id="rId5"/>
    <p:sldId id="262" r:id="rId6"/>
    <p:sldId id="264" r:id="rId7"/>
    <p:sldId id="265" r:id="rId8"/>
    <p:sldId id="284" r:id="rId9"/>
    <p:sldId id="285" r:id="rId10"/>
    <p:sldId id="286" r:id="rId11"/>
    <p:sldId id="271" r:id="rId12"/>
    <p:sldId id="279" r:id="rId13"/>
    <p:sldId id="280" r:id="rId14"/>
    <p:sldId id="29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0CB4"/>
    <a:srgbClr val="EE30E5"/>
    <a:srgbClr val="57C75A"/>
    <a:srgbClr val="00FF00"/>
    <a:srgbClr val="FF99FF"/>
    <a:srgbClr val="F4D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77" d="100"/>
          <a:sy n="77" d="100"/>
        </p:scale>
        <p:origin x="84" y="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058854235011727E-2"/>
          <c:y val="4.3250455336612426E-2"/>
          <c:w val="0.89209208632121739"/>
          <c:h val="0.88143194527207414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FED9A7"/>
            </a:solidFill>
          </c:spPr>
          <c:invertIfNegative val="1"/>
          <c:cat>
            <c:numRef>
              <c:f>Лист1!$A$2:$A$5</c:f>
              <c:numCache>
                <c:formatCode>General</c:formatCode>
                <c:ptCount val="4"/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14087</c:v>
                </c:pt>
                <c:pt idx="2">
                  <c:v>14360.4</c:v>
                </c:pt>
                <c:pt idx="3">
                  <c:v>14668.3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CB50-4FDD-8C16-B0EEEC22027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безвозмездные поступления </c:v>
                </c:pt>
              </c:strCache>
            </c:strRef>
          </c:tx>
          <c:spPr>
            <a:solidFill>
              <a:srgbClr val="7EA9CA"/>
            </a:solidFill>
          </c:spPr>
          <c:invertIfNegative val="1"/>
          <c:cat>
            <c:numRef>
              <c:f>Лист1!$A$2:$A$5</c:f>
              <c:numCache>
                <c:formatCode>General</c:formatCode>
                <c:ptCount val="4"/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4676.2</c:v>
                </c:pt>
                <c:pt idx="2">
                  <c:v>4091.7</c:v>
                </c:pt>
                <c:pt idx="3">
                  <c:v>3613.9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CB50-4FDD-8C16-B0EEEC220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76075392"/>
        <c:axId val="76076928"/>
        <c:axId val="0"/>
      </c:bar3DChart>
      <c:catAx>
        <c:axId val="76075392"/>
        <c:scaling>
          <c:orientation val="minMax"/>
        </c:scaling>
        <c:delete val="1"/>
        <c:axPos val="b"/>
        <c:numFmt formatCode="General" sourceLinked="1"/>
        <c:majorTickMark val="none"/>
        <c:minorTickMark val="cross"/>
        <c:tickLblPos val="nextTo"/>
        <c:crossAx val="76076928"/>
        <c:crosses val="autoZero"/>
        <c:auto val="1"/>
        <c:lblAlgn val="ctr"/>
        <c:lblOffset val="100"/>
        <c:noMultiLvlLbl val="1"/>
      </c:catAx>
      <c:valAx>
        <c:axId val="76076928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majorTickMark val="none"/>
        <c:minorTickMark val="cross"/>
        <c:tickLblPos val="nextTo"/>
        <c:crossAx val="76075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995870545088079"/>
          <c:y val="0.65955424144791996"/>
          <c:w val="0.2698192838545313"/>
          <c:h val="0.26878915810701171"/>
        </c:manualLayout>
      </c:layout>
      <c:overlay val="1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</c:v>
                </c:pt>
              </c:strCache>
            </c:strRef>
          </c:tx>
          <c:invertIfNegative val="1"/>
          <c:cat>
            <c:strRef>
              <c:f>Лист1!$A$2:$A$4</c:f>
              <c:strCache>
                <c:ptCount val="3"/>
                <c:pt idx="0">
                  <c:v>план 2025 года</c:v>
                </c:pt>
                <c:pt idx="1">
                  <c:v>план 2026 года</c:v>
                </c:pt>
                <c:pt idx="2">
                  <c:v>план 2027 года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16467.8</c:v>
                </c:pt>
                <c:pt idx="1">
                  <c:v>16835.599999999999</c:v>
                </c:pt>
                <c:pt idx="2" formatCode="#,##0.00">
                  <c:v>17226.400000000001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BA-49CF-9C3C-FB70D5F05A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7238656"/>
        <c:axId val="77240192"/>
        <c:axId val="13201856"/>
      </c:bar3DChart>
      <c:catAx>
        <c:axId val="77238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7240192"/>
        <c:crosses val="autoZero"/>
        <c:auto val="1"/>
        <c:lblAlgn val="ctr"/>
        <c:lblOffset val="100"/>
        <c:noMultiLvlLbl val="1"/>
      </c:catAx>
      <c:valAx>
        <c:axId val="772401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77238656"/>
        <c:crosses val="autoZero"/>
        <c:crossBetween val="between"/>
      </c:valAx>
      <c:serAx>
        <c:axId val="13201856"/>
        <c:scaling>
          <c:orientation val="minMax"/>
        </c:scaling>
        <c:delete val="1"/>
        <c:axPos val="b"/>
        <c:majorTickMark val="out"/>
        <c:minorTickMark val="none"/>
        <c:tickLblPos val="nextTo"/>
        <c:crossAx val="77240192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475308641975315E-2"/>
          <c:y val="8.4077710110915804E-2"/>
          <c:w val="0.84104938271604934"/>
          <c:h val="0.815661167775471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</c:v>
                </c:pt>
                <c:pt idx="1">
                  <c:v>налог на имущество физических лиц </c:v>
                </c:pt>
                <c:pt idx="2">
                  <c:v>Неналовые доходы </c:v>
                </c:pt>
                <c:pt idx="3">
                  <c:v>Земельный налог</c:v>
                </c:pt>
                <c:pt idx="4">
                  <c:v>гос.пошлина</c:v>
                </c:pt>
                <c:pt idx="5">
                  <c:v>ЕСХН</c:v>
                </c:pt>
              </c:strCache>
            </c:strRef>
          </c:cat>
          <c:val>
            <c:numRef>
              <c:f>Лист1!$B$2:$B$7</c:f>
              <c:numCache>
                <c:formatCode>0.00</c:formatCode>
                <c:ptCount val="6"/>
                <c:pt idx="0">
                  <c:v>1773.8</c:v>
                </c:pt>
                <c:pt idx="1">
                  <c:v>320.7</c:v>
                </c:pt>
                <c:pt idx="2">
                  <c:v>223.1</c:v>
                </c:pt>
                <c:pt idx="3">
                  <c:v>6984.9</c:v>
                </c:pt>
                <c:pt idx="4">
                  <c:v>43.3</c:v>
                </c:pt>
                <c:pt idx="5">
                  <c:v>4610.6000000000004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5A-4BE0-B6BC-8810C8DD6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</c:v>
                </c:pt>
                <c:pt idx="1">
                  <c:v>налог на имущество </c:v>
                </c:pt>
                <c:pt idx="2">
                  <c:v>Неналовые доходы </c:v>
                </c:pt>
                <c:pt idx="3">
                  <c:v>Земельный налог</c:v>
                </c:pt>
                <c:pt idx="4">
                  <c:v>гос.пошлина</c:v>
                </c:pt>
                <c:pt idx="5">
                  <c:v>ЕСХН</c:v>
                </c:pt>
              </c:strCache>
            </c:strRef>
          </c:cat>
          <c:val>
            <c:numRef>
              <c:f>Лист1!$B$2:$B$7</c:f>
              <c:numCache>
                <c:formatCode>0.00</c:formatCode>
                <c:ptCount val="6"/>
                <c:pt idx="0">
                  <c:v>1813.4</c:v>
                </c:pt>
                <c:pt idx="1">
                  <c:v>320.7</c:v>
                </c:pt>
                <c:pt idx="2">
                  <c:v>232</c:v>
                </c:pt>
                <c:pt idx="3">
                  <c:v>6984.9</c:v>
                </c:pt>
                <c:pt idx="4">
                  <c:v>45</c:v>
                </c:pt>
                <c:pt idx="5">
                  <c:v>4795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D4-4F33-B744-14A83327945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</c:v>
                </c:pt>
                <c:pt idx="1">
                  <c:v>налог на имущество </c:v>
                </c:pt>
                <c:pt idx="2">
                  <c:v>ЕСХН</c:v>
                </c:pt>
                <c:pt idx="3">
                  <c:v>Земельный налог</c:v>
                </c:pt>
                <c:pt idx="4">
                  <c:v>Гос.пошлина</c:v>
                </c:pt>
                <c:pt idx="5">
                  <c:v>Неналовые доходы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1891.8</c:v>
                </c:pt>
                <c:pt idx="1">
                  <c:v>320.7</c:v>
                </c:pt>
                <c:pt idx="2">
                  <c:v>4986.8999999999996</c:v>
                </c:pt>
                <c:pt idx="3">
                  <c:v>6984.9</c:v>
                </c:pt>
                <c:pt idx="4">
                  <c:v>46.8</c:v>
                </c:pt>
                <c:pt idx="5">
                  <c:v>241.2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45-4641-9C85-792D32454D6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межбюджетные трасферты</c:v>
                </c:pt>
              </c:strCache>
            </c:strRef>
          </c:tx>
          <c:invertIfNegative val="1"/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D4-4147-8C08-D671F8FF8A6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1"/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401</c:v>
                </c:pt>
                <c:pt idx="1">
                  <c:v>437.7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D4-4147-8C08-D671F8FF8A6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дотации</c:v>
                </c:pt>
              </c:strCache>
            </c:strRef>
          </c:tx>
          <c:invertIfNegative val="1"/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3366.3</c:v>
                </c:pt>
                <c:pt idx="1">
                  <c:v>705.8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D4-4147-8C08-D671F8FF8A6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итого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3767.3</c:v>
                </c:pt>
                <c:pt idx="1">
                  <c:v>1143.5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D4-4147-8C08-D671F8FF8A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83082240"/>
        <c:axId val="83096320"/>
        <c:axId val="0"/>
      </c:bar3DChart>
      <c:catAx>
        <c:axId val="8308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3096320"/>
        <c:crosses val="autoZero"/>
        <c:auto val="1"/>
        <c:lblAlgn val="ctr"/>
        <c:lblOffset val="100"/>
        <c:noMultiLvlLbl val="1"/>
      </c:catAx>
      <c:valAx>
        <c:axId val="8309632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830822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Объем расходов в 2025  году</a:t>
            </a:r>
          </a:p>
        </c:rich>
      </c:tx>
      <c:layout>
        <c:manualLayout>
          <c:xMode val="edge"/>
          <c:yMode val="edge"/>
          <c:x val="0.13307864294740934"/>
          <c:y val="8.0917060013486267E-3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расходов в 2023 году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Жилищно - 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9143.5</c:v>
                </c:pt>
                <c:pt idx="1">
                  <c:v>294</c:v>
                </c:pt>
                <c:pt idx="2">
                  <c:v>20</c:v>
                </c:pt>
                <c:pt idx="3">
                  <c:v>2766.6</c:v>
                </c:pt>
                <c:pt idx="4">
                  <c:v>10</c:v>
                </c:pt>
                <c:pt idx="5">
                  <c:v>5466.8</c:v>
                </c:pt>
                <c:pt idx="6">
                  <c:v>336</c:v>
                </c:pt>
                <c:pt idx="7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82-4B4D-9607-9C5233F37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696291435792753"/>
          <c:y val="3.888776209110071E-2"/>
          <c:w val="0.33377782638281328"/>
          <c:h val="0.9611122379088993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0.28241</cdr:x>
      <cdr:y>0.90934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7481" y="4308706"/>
          <a:ext cx="5126319" cy="429572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ru-RU" sz="1100" dirty="0"/>
            <a:t>                                                 16835,6        1143,5                     17226,4           0,2              16467,8       3767,3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84784"/>
            <a:ext cx="8640960" cy="468052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2">
                    <a:lumMod val="50000"/>
                  </a:schemeClr>
                </a:solidFill>
              </a:rPr>
              <a:t>Проект бюджета КУГЕЙСКОГО сельского поселения АЗОВСКОГО района НА 2025 год и плановый период 2026 и 2027годов.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1600" dirty="0"/>
              <a:t>Доля муниципальных программ в общем объеме расходов , запланированных на реализацию муниципальных программ </a:t>
            </a:r>
            <a:r>
              <a:rPr lang="ru-RU" sz="1600" dirty="0" err="1"/>
              <a:t>Кугейского</a:t>
            </a:r>
            <a:r>
              <a:rPr lang="ru-RU" sz="1600" dirty="0"/>
              <a:t> сельского поселения в 2025 году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71546"/>
            <a:ext cx="8640960" cy="485778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8435" y="1196752"/>
            <a:ext cx="2643206" cy="12321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Управление муниципальными финансами и создание условий для эффективного управления муниципальными финансами 38 %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2643182"/>
            <a:ext cx="2643206" cy="7143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Развитие физической культуры и спорта 0,09%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3500438"/>
            <a:ext cx="2571768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Комплексное развитие систем коммунальной инфраструктуры 1,1%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15074" y="2204864"/>
            <a:ext cx="2500330" cy="866946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Развитие культуры 28,6%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57950" y="3284984"/>
            <a:ext cx="2357454" cy="86409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Доступная среда 0,005%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8992" y="1196752"/>
            <a:ext cx="2500330" cy="87492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Социальная поддержка граждан 1,3%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15074" y="1196752"/>
            <a:ext cx="2428892" cy="8034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Обеспечение пожарной безопасности на территории </a:t>
            </a:r>
            <a:r>
              <a:rPr lang="ru-RU" sz="1400" dirty="0" err="1"/>
              <a:t>Кугейского</a:t>
            </a:r>
            <a:r>
              <a:rPr lang="ru-RU" sz="1400" dirty="0"/>
              <a:t> сельского поселения 0,05%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8992" y="2204864"/>
            <a:ext cx="2500330" cy="86694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Обеспечение общественного порядка и противодействие преступности 0,05%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28992" y="3500437"/>
            <a:ext cx="2571768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/>
              <a:t>Энергоэффективность</a:t>
            </a:r>
            <a:r>
              <a:rPr lang="ru-RU" sz="1400" dirty="0"/>
              <a:t> и развитие энергетики 0,05%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9873" y="4500570"/>
            <a:ext cx="2571768" cy="135732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Формирование современной городской среды на территории </a:t>
            </a:r>
            <a:r>
              <a:rPr lang="ru-RU" sz="1400" dirty="0" err="1"/>
              <a:t>Кугейского</a:t>
            </a:r>
            <a:r>
              <a:rPr lang="ru-RU" sz="1400" dirty="0"/>
              <a:t> сельского поселения на 2018-2024 годы 0,1%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57950" y="4500570"/>
            <a:ext cx="2428892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Комплексные мероприятия по благоустройству территории </a:t>
            </a:r>
            <a:r>
              <a:rPr lang="ru-RU" sz="1200" dirty="0" err="1"/>
              <a:t>Кугейского</a:t>
            </a:r>
            <a:r>
              <a:rPr lang="ru-RU" sz="1200" dirty="0"/>
              <a:t> сельского поселения  19,9%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00430" y="4714884"/>
            <a:ext cx="2428892" cy="100013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Развитие муниципальной службы в </a:t>
            </a:r>
            <a:r>
              <a:rPr lang="ru-RU" sz="1200" dirty="0" err="1"/>
              <a:t>Кугейском</a:t>
            </a:r>
            <a:r>
              <a:rPr lang="ru-RU" sz="1200" dirty="0"/>
              <a:t> сельском поселении на 2019 – 2030 годы  0,2%</a:t>
            </a:r>
          </a:p>
        </p:txBody>
      </p:sp>
    </p:spTree>
    <p:extLst>
      <p:ext uri="{BB962C8B-B14F-4D97-AF65-F5344CB8AC3E}">
        <p14:creationId xmlns:p14="http://schemas.microsoft.com/office/powerpoint/2010/main" val="3261672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  <a:solidFill>
            <a:srgbClr val="00FF00"/>
          </a:solidFill>
        </p:spPr>
        <p:txBody>
          <a:bodyPr>
            <a:normAutofit fontScale="90000"/>
          </a:bodyPr>
          <a:lstStyle/>
          <a:p>
            <a:r>
              <a:rPr lang="ru-RU" sz="2400" dirty="0"/>
              <a:t>Расходы местного бюджета ,формируемые в рамках муниципальных </a:t>
            </a:r>
            <a:r>
              <a:rPr lang="ru-RU" sz="2400" dirty="0" err="1"/>
              <a:t>программ,и</a:t>
            </a:r>
            <a:r>
              <a:rPr lang="ru-RU" sz="2400" dirty="0"/>
              <a:t> </a:t>
            </a:r>
            <a:r>
              <a:rPr lang="ru-RU" sz="2400" dirty="0" err="1"/>
              <a:t>непрограммные</a:t>
            </a:r>
            <a:r>
              <a:rPr lang="ru-RU" sz="2400" dirty="0"/>
              <a:t> расходы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40386"/>
          </a:xfrm>
          <a:solidFill>
            <a:srgbClr val="002060"/>
          </a:solidFill>
        </p:spPr>
        <p:txBody>
          <a:bodyPr/>
          <a:lstStyle/>
          <a:p>
            <a:pPr>
              <a:buNone/>
            </a:pPr>
            <a:r>
              <a:rPr lang="ru-RU" dirty="0"/>
              <a:t>                     2025            2026              2027</a:t>
            </a:r>
          </a:p>
        </p:txBody>
      </p:sp>
      <p:sp>
        <p:nvSpPr>
          <p:cNvPr id="6" name="Овал 5"/>
          <p:cNvSpPr/>
          <p:nvPr/>
        </p:nvSpPr>
        <p:spPr>
          <a:xfrm>
            <a:off x="2143108" y="1857364"/>
            <a:ext cx="1368152" cy="1043832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17433,3 тыс.рублей</a:t>
            </a:r>
          </a:p>
        </p:txBody>
      </p:sp>
      <p:sp>
        <p:nvSpPr>
          <p:cNvPr id="8" name="Овал 7"/>
          <p:cNvSpPr/>
          <p:nvPr/>
        </p:nvSpPr>
        <p:spPr>
          <a:xfrm>
            <a:off x="2214546" y="3071810"/>
            <a:ext cx="1368152" cy="1125338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621,6 тыс.рублей</a:t>
            </a:r>
          </a:p>
        </p:txBody>
      </p:sp>
      <p:sp>
        <p:nvSpPr>
          <p:cNvPr id="10" name="Овал 9"/>
          <p:cNvSpPr/>
          <p:nvPr/>
        </p:nvSpPr>
        <p:spPr>
          <a:xfrm>
            <a:off x="785786" y="4929198"/>
            <a:ext cx="357190" cy="35719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85786" y="5572140"/>
            <a:ext cx="357190" cy="357190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14414" y="4786322"/>
            <a:ext cx="66437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</a:t>
            </a:r>
            <a:r>
              <a:rPr lang="ru-RU" sz="1600" dirty="0"/>
              <a:t>расходы местного бюджета ,формируемые в рамках муниципальных программ  </a:t>
            </a:r>
            <a:r>
              <a:rPr lang="ru-RU" sz="1600" dirty="0" err="1"/>
              <a:t>Кугейского</a:t>
            </a:r>
            <a:r>
              <a:rPr lang="ru-RU" sz="1600" dirty="0"/>
              <a:t> сельского поселения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85852" y="5500702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Непрограммные</a:t>
            </a:r>
            <a:r>
              <a:rPr lang="ru-RU" dirty="0"/>
              <a:t> расходы местного бюджета</a:t>
            </a:r>
          </a:p>
        </p:txBody>
      </p:sp>
      <p:sp>
        <p:nvSpPr>
          <p:cNvPr id="15" name="Овал 14"/>
          <p:cNvSpPr/>
          <p:nvPr/>
        </p:nvSpPr>
        <p:spPr>
          <a:xfrm>
            <a:off x="3995936" y="1857364"/>
            <a:ext cx="1503129" cy="1043832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16560,3 тыс.рублей</a:t>
            </a:r>
          </a:p>
        </p:txBody>
      </p:sp>
      <p:sp>
        <p:nvSpPr>
          <p:cNvPr id="16" name="Овал 15"/>
          <p:cNvSpPr/>
          <p:nvPr/>
        </p:nvSpPr>
        <p:spPr>
          <a:xfrm flipH="1">
            <a:off x="5854894" y="1928802"/>
            <a:ext cx="1813450" cy="1043832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16125,8тыс.рублей</a:t>
            </a:r>
          </a:p>
        </p:txBody>
      </p:sp>
      <p:sp>
        <p:nvSpPr>
          <p:cNvPr id="17" name="Овал 16"/>
          <p:cNvSpPr/>
          <p:nvPr/>
        </p:nvSpPr>
        <p:spPr>
          <a:xfrm flipH="1">
            <a:off x="4143372" y="3071810"/>
            <a:ext cx="1368152" cy="1296144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761,3 тыс.рублей</a:t>
            </a:r>
          </a:p>
        </p:txBody>
      </p:sp>
      <p:sp>
        <p:nvSpPr>
          <p:cNvPr id="18" name="Овал 17"/>
          <p:cNvSpPr/>
          <p:nvPr/>
        </p:nvSpPr>
        <p:spPr>
          <a:xfrm flipH="1">
            <a:off x="6215074" y="3000372"/>
            <a:ext cx="1296144" cy="1324048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1205,4тыс.рублей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>
            <a:normAutofit/>
          </a:bodyPr>
          <a:lstStyle/>
          <a:p>
            <a:r>
              <a:rPr lang="ru-RU" sz="2800" dirty="0"/>
              <a:t>Структура Безвозмездных поступлений  в 2025-2027 годах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298168"/>
              </p:ext>
            </p:extLst>
          </p:nvPr>
        </p:nvGraphicFramePr>
        <p:xfrm>
          <a:off x="539552" y="1689100"/>
          <a:ext cx="8229600" cy="516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 descr="C:\Documents and Settings\ВИКА\Рабочий стол\фотки\фото админ\image (7).jpg"/>
          <p:cNvPicPr>
            <a:picLocks noChangeAspect="1" noChangeArrowheads="1"/>
          </p:cNvPicPr>
          <p:nvPr/>
        </p:nvPicPr>
        <p:blipFill>
          <a:blip r:embed="rId3"/>
          <a:srcRect l="6211" r="6211"/>
          <a:stretch>
            <a:fillRect/>
          </a:stretch>
        </p:blipFill>
        <p:spPr>
          <a:xfrm>
            <a:off x="0" y="722"/>
            <a:ext cx="9116492" cy="6857278"/>
          </a:xfrm>
          <a:prstGeom prst="rect">
            <a:avLst/>
          </a:prstGeom>
          <a:noFill/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2110160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61698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i="1" dirty="0">
                <a:solidFill>
                  <a:schemeClr val="tx2">
                    <a:lumMod val="10000"/>
                  </a:schemeClr>
                </a:solidFill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954757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войная стрелка влево/вправо 4"/>
          <p:cNvSpPr/>
          <p:nvPr/>
        </p:nvSpPr>
        <p:spPr>
          <a:xfrm>
            <a:off x="535704" y="5643578"/>
            <a:ext cx="8286808" cy="91326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Основа формирования проекта  местного бюджета  на 2025-2027 годы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98845" y="404664"/>
            <a:ext cx="26460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  <a:cs typeface="Aharoni" pitchFamily="2" charset="-79"/>
              </a:rPr>
              <a:t>Прогноз социально –</a:t>
            </a:r>
            <a:r>
              <a:rPr lang="ru-RU" sz="2000" b="1" dirty="0">
                <a:solidFill>
                  <a:schemeClr val="bg1"/>
                </a:solidFill>
                <a:cs typeface="Aharoni" pitchFamily="2" charset="-79"/>
              </a:rPr>
              <a:t>экономического</a:t>
            </a:r>
            <a:r>
              <a: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  <a:cs typeface="Aharoni" pitchFamily="2" charset="-79"/>
              </a:rPr>
              <a:t> развития </a:t>
            </a:r>
            <a:r>
              <a:rPr lang="ru-RU" sz="2000" b="1" dirty="0" err="1">
                <a:solidFill>
                  <a:schemeClr val="bg1">
                    <a:lumMod val="85000"/>
                    <a:lumOff val="15000"/>
                  </a:schemeClr>
                </a:solidFill>
                <a:cs typeface="Aharoni" pitchFamily="2" charset="-79"/>
              </a:rPr>
              <a:t>Кугейского</a:t>
            </a:r>
            <a:r>
              <a: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  <a:cs typeface="Aharoni" pitchFamily="2" charset="-79"/>
              </a:rPr>
              <a:t> сельского поселения</a:t>
            </a:r>
            <a:endParaRPr lang="ru-RU" sz="2000" b="1" dirty="0">
              <a:solidFill>
                <a:schemeClr val="bg1"/>
              </a:solidFill>
              <a:cs typeface="Aharoni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643050"/>
            <a:ext cx="29523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bg1"/>
                </a:solidFill>
              </a:rPr>
              <a:t>Оновные</a:t>
            </a:r>
            <a:r>
              <a:rPr lang="ru-RU" sz="2000" b="1" dirty="0">
                <a:solidFill>
                  <a:schemeClr val="bg1"/>
                </a:solidFill>
              </a:rPr>
              <a:t> направления бюджетной и налоговой политики </a:t>
            </a:r>
            <a:r>
              <a:rPr lang="ru-RU" sz="2000" b="1" dirty="0" err="1">
                <a:solidFill>
                  <a:schemeClr val="bg1"/>
                </a:solidFill>
              </a:rPr>
              <a:t>Кугейского</a:t>
            </a:r>
            <a:r>
              <a:rPr lang="ru-RU" sz="2000" b="1" dirty="0">
                <a:solidFill>
                  <a:schemeClr val="bg1"/>
                </a:solidFill>
              </a:rPr>
              <a:t> сельского поселения 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64223" y="1500174"/>
            <a:ext cx="25202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Муниципальные программы </a:t>
            </a:r>
            <a:r>
              <a:rPr lang="ru-RU" sz="2000" b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Кугейского</a:t>
            </a:r>
            <a:r>
              <a:rPr lang="ru-RU" sz="2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сельского поселения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388" y="185170"/>
            <a:ext cx="8229600" cy="87549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317500"/>
          </a:effectLst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Проект Бюджета на 2025 год и плановый период 2026 и 2027 годов содержит приоритетные пути реализации основных задач:</a:t>
            </a:r>
          </a:p>
        </p:txBody>
      </p:sp>
      <p:pic>
        <p:nvPicPr>
          <p:cNvPr id="4" name="Содержимое 3" descr="i (3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071546"/>
            <a:ext cx="1473855" cy="1000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285992"/>
            <a:ext cx="1300944" cy="742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i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4572008"/>
            <a:ext cx="1289634" cy="833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i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5715016"/>
            <a:ext cx="1471613" cy="1002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571604" y="1071546"/>
            <a:ext cx="7286676" cy="1000132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Повышение эффективности и результативности </a:t>
            </a:r>
            <a:r>
              <a:rPr lang="ru-RU" dirty="0" err="1"/>
              <a:t>имющихся</a:t>
            </a:r>
            <a:r>
              <a:rPr lang="ru-RU" dirty="0"/>
              <a:t> инструментов программно –целевого управления и </a:t>
            </a:r>
            <a:r>
              <a:rPr lang="ru-RU" dirty="0" err="1"/>
              <a:t>бюджетирования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2285992"/>
            <a:ext cx="7286676" cy="857256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Создание условий для повышения качества предоставляемых муниципальных услуг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3286124"/>
            <a:ext cx="7215238" cy="1071570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Повышение эффективности процедур проведения муниципальных закупок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4500570"/>
            <a:ext cx="7215238" cy="857256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Совершенствование процедур предварительного и последующего контроля .в том числе уточнение порядка и содержания мер принуждения к нарушениям в финансово-бюджетной сфере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43042" y="5715016"/>
            <a:ext cx="7286676" cy="928694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Обеспечение открытости бюджетного процесса перед гражданами </a:t>
            </a:r>
          </a:p>
        </p:txBody>
      </p:sp>
      <p:pic>
        <p:nvPicPr>
          <p:cNvPr id="1026" name="Picture 2" descr="https://cbkg.ru/uploads/canstockphoto6920134-Time-is-Money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21" y="3286124"/>
            <a:ext cx="1296145" cy="940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1368152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dirty="0">
                <a:latin typeface="+mn-lt"/>
              </a:rPr>
              <a:t>Динамика доходов бюджета </a:t>
            </a:r>
            <a:r>
              <a:rPr lang="ru-RU" sz="3200" dirty="0" err="1">
                <a:latin typeface="+mn-lt"/>
              </a:rPr>
              <a:t>Кугейского</a:t>
            </a:r>
            <a:r>
              <a:rPr lang="ru-RU" sz="3200" dirty="0">
                <a:latin typeface="+mn-lt"/>
              </a:rPr>
              <a:t> сельского поселения    2025-2027 годы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713140"/>
              </p:ext>
            </p:extLst>
          </p:nvPr>
        </p:nvGraphicFramePr>
        <p:xfrm>
          <a:off x="1187624" y="1556792"/>
          <a:ext cx="7143800" cy="4738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28926" y="1714488"/>
            <a:ext cx="560180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           2025год                   2026год              2027год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i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5856" y="41790"/>
            <a:ext cx="5572163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71472" y="357166"/>
            <a:ext cx="6072230" cy="92869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Доходы бюджета </a:t>
            </a:r>
          </a:p>
          <a:p>
            <a:pPr algn="ctr"/>
            <a:r>
              <a:rPr lang="ru-RU" dirty="0"/>
              <a:t>Поступающие в бюджет денежные средства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-177833" y="2463793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00100" y="192880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00100" y="271462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00100" y="364331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428728" y="1714488"/>
            <a:ext cx="4786346" cy="50006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Налоговые доходы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2500306"/>
            <a:ext cx="4929222" cy="42862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Неналоговые доходы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57290" y="3357562"/>
            <a:ext cx="4786346" cy="357190"/>
          </a:xfrm>
          <a:prstGeom prst="rect">
            <a:avLst/>
          </a:prstGeom>
          <a:solidFill>
            <a:srgbClr val="FFC000"/>
          </a:solidFill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Безвозмездные поступления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3857628"/>
            <a:ext cx="507209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Среднедушевой бюджетный доход на жителя </a:t>
            </a:r>
            <a:r>
              <a:rPr lang="ru-RU" dirty="0" err="1"/>
              <a:t>Кугейского</a:t>
            </a:r>
            <a:r>
              <a:rPr lang="ru-RU" dirty="0"/>
              <a:t> сельского поселения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285984" y="5643578"/>
            <a:ext cx="1643074" cy="78581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3767,3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86050" y="6500834"/>
            <a:ext cx="64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2025</a:t>
            </a:r>
          </a:p>
        </p:txBody>
      </p:sp>
      <p:pic>
        <p:nvPicPr>
          <p:cNvPr id="24" name="Рисунок 23" descr="i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6072206"/>
            <a:ext cx="642942" cy="642942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 flipH="1">
            <a:off x="4214810" y="5643578"/>
            <a:ext cx="1426646" cy="750099"/>
          </a:xfrm>
          <a:prstGeom prst="roundRect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1143,5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 flipH="1">
            <a:off x="6215074" y="5643578"/>
            <a:ext cx="1440160" cy="750098"/>
          </a:xfrm>
          <a:prstGeom prst="roundRect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0,2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27984" y="6512976"/>
            <a:ext cx="648072" cy="36933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2026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72264" y="6393677"/>
            <a:ext cx="857256" cy="36933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2027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ru-RU" sz="3100" dirty="0"/>
              <a:t>Налоговые</a:t>
            </a:r>
            <a:r>
              <a:rPr lang="ru-RU" dirty="0"/>
              <a:t> </a:t>
            </a:r>
            <a:r>
              <a:rPr lang="ru-RU" sz="3100" dirty="0"/>
              <a:t>и неналоговые доходы местного бюджета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9357"/>
              </p:ext>
            </p:extLst>
          </p:nvPr>
        </p:nvGraphicFramePr>
        <p:xfrm>
          <a:off x="457200" y="2143115"/>
          <a:ext cx="8229600" cy="431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3768" y="192880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тыс.рублей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928694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ru-RU" sz="3200" dirty="0">
                <a:latin typeface="+mn-lt"/>
              </a:rPr>
              <a:t>Структура налоговых и неналоговых доходов местного бюджета  2025 год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0545998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86644" y="135729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/>
              <a:t>Тыс.руб</a:t>
            </a:r>
            <a:endParaRPr lang="ru-RU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928694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ru-RU" sz="3200" dirty="0">
                <a:latin typeface="+mn-lt"/>
              </a:rPr>
              <a:t>Структура налоговых и неналоговых доходов местного бюджета  2025 год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9470071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86644" y="135729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/>
              <a:t>Тыс.руб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23637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928694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ru-RU" sz="3200" dirty="0">
                <a:latin typeface="+mn-lt"/>
              </a:rPr>
              <a:t>Структура налоговых и неналоговых доходов местного бюджета  2025 год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679441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86644" y="135729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/>
              <a:t>Тыс.руб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234649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txDef>
      <a:spPr>
        <a:solidFill>
          <a:schemeClr val="bg2"/>
        </a:solidFill>
      </a:spPr>
      <a:bodyPr wrap="square" rtlCol="0">
        <a:spAutoFit/>
      </a:bodyPr>
      <a:lstStyle>
        <a:defPPr>
          <a:defRPr dirty="0" smtClean="0"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24160</TotalTime>
  <Words>403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Aharoni</vt:lpstr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Проект бюджета КУГЕЙСКОГО сельского поселения АЗОВСКОГО района НА 2025 год и плановый период 2026 и 2027годов.</vt:lpstr>
      <vt:lpstr>Презентация PowerPoint</vt:lpstr>
      <vt:lpstr>Проект Бюджета на 2025 год и плановый период 2026 и 2027 годов содержит приоритетные пути реализации основных задач:</vt:lpstr>
      <vt:lpstr>Динамика доходов бюджета Кугейского сельского поселения    2025-2027 годы</vt:lpstr>
      <vt:lpstr>Презентация PowerPoint</vt:lpstr>
      <vt:lpstr>Налоговые и неналоговые доходы местного бюджета</vt:lpstr>
      <vt:lpstr>Структура налоговых и неналоговых доходов местного бюджета  2025 год</vt:lpstr>
      <vt:lpstr>Структура налоговых и неналоговых доходов местного бюджета  2025 год</vt:lpstr>
      <vt:lpstr>Структура налоговых и неналоговых доходов местного бюджета  2025 год</vt:lpstr>
      <vt:lpstr>Доля муниципальных программ в общем объеме расходов , запланированных на реализацию муниципальных программ Кугейского сельского поселения в 2025 году</vt:lpstr>
      <vt:lpstr>Расходы местного бюджета ,формируемые в рамках муниципальных программ,и непрограммные расходы</vt:lpstr>
      <vt:lpstr>Структура Безвозмездных поступлений  в 2025-2027 годах 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Проект бюджета Барабанщиковскго сельского поселения 2016г.</dc:title>
  <dc:creator>1</dc:creator>
  <cp:lastModifiedBy>Кугей Администрация</cp:lastModifiedBy>
  <cp:revision>173</cp:revision>
  <dcterms:created xsi:type="dcterms:W3CDTF">2015-12-04T10:25:22Z</dcterms:created>
  <dcterms:modified xsi:type="dcterms:W3CDTF">2025-01-21T10:06:47Z</dcterms:modified>
</cp:coreProperties>
</file>