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notesMasterIdLst>
    <p:notesMasterId r:id="rId15"/>
  </p:notesMasterIdLst>
  <p:sldIdLst>
    <p:sldId id="273" r:id="rId2"/>
    <p:sldId id="274" r:id="rId3"/>
    <p:sldId id="275" r:id="rId4"/>
    <p:sldId id="260" r:id="rId5"/>
    <p:sldId id="256" r:id="rId6"/>
    <p:sldId id="257" r:id="rId7"/>
    <p:sldId id="261" r:id="rId8"/>
    <p:sldId id="262" r:id="rId9"/>
    <p:sldId id="265" r:id="rId10"/>
    <p:sldId id="267" r:id="rId11"/>
    <p:sldId id="268" r:id="rId12"/>
    <p:sldId id="272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ина" initials="М" lastIdx="1" clrIdx="0">
    <p:extLst>
      <p:ext uri="{19B8F6BF-5375-455C-9EA6-DF929625EA0E}">
        <p15:presenceInfo xmlns="" xmlns:p15="http://schemas.microsoft.com/office/powerpoint/2012/main" userId="Марина" providerId="None"/>
      </p:ext>
    </p:extLst>
  </p:cmAuthor>
  <p:cmAuthor id="2" name="Специалист Зам" initials="СЗ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99FF"/>
    <a:srgbClr val="FF99CC"/>
    <a:srgbClr val="7FD35D"/>
    <a:srgbClr val="FF6699"/>
    <a:srgbClr val="6AC679"/>
    <a:srgbClr val="FF6600"/>
    <a:srgbClr val="B4DA56"/>
    <a:srgbClr val="829E9D"/>
    <a:srgbClr val="33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264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autoTitleDeleted val="1"/>
    <c:view3D>
      <c:rotX val="30"/>
      <c:hPercent val="100"/>
      <c:rotY val="30"/>
      <c:depthPercent val="130"/>
      <c:rAngAx val="1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</c:v>
                </c:pt>
              </c:strCache>
            </c:strRef>
          </c:tx>
          <c:explosion val="26"/>
          <c:dLbls>
            <c:numFmt formatCode="General" sourceLinked="0"/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CatName val="1"/>
            <c:separator> </c:separator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</c:v>
                </c:pt>
                <c:pt idx="6">
                  <c:v>Физическая культура и спорт</c:v>
                </c:pt>
                <c:pt idx="7">
                  <c:v>Социальная политика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6606.2</c:v>
                </c:pt>
                <c:pt idx="1">
                  <c:v>174.8</c:v>
                </c:pt>
                <c:pt idx="2">
                  <c:v>221.1</c:v>
                </c:pt>
                <c:pt idx="3">
                  <c:v>1808.6</c:v>
                </c:pt>
                <c:pt idx="4">
                  <c:v>1645.8</c:v>
                </c:pt>
                <c:pt idx="5">
                  <c:v>4516.2</c:v>
                </c:pt>
                <c:pt idx="6">
                  <c:v>5.8</c:v>
                </c:pt>
                <c:pt idx="7">
                  <c:v>352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dLbls>
            <c:txPr>
              <a:bodyPr/>
              <a:lstStyle/>
              <a:p>
                <a:pPr>
                  <a:defRPr sz="1000" b="1" i="0" baseline="0"/>
                </a:pPr>
                <a:endParaRPr lang="ru-RU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Лист1!$A$2:$A$13</c:f>
              <c:strCache>
                <c:ptCount val="12"/>
                <c:pt idx="0">
                  <c:v>Защита населения и территории от чрезвычайных ситуаций, обеспечение пожарной безопасности </c:v>
                </c:pt>
                <c:pt idx="1">
                  <c:v>Культура Кугейского сельского поселения</c:v>
                </c:pt>
                <c:pt idx="2">
                  <c:v>Комунальное хозяйство</c:v>
                </c:pt>
                <c:pt idx="3">
                  <c:v>Развитие транспортной системы</c:v>
                </c:pt>
                <c:pt idx="4">
                  <c:v>Развитие физической культуры и спорта </c:v>
                </c:pt>
                <c:pt idx="5">
                  <c:v>Управление муниципальными финансами и создание условий для эффективного управления муниципальными финансами</c:v>
                </c:pt>
                <c:pt idx="6">
                  <c:v>Доступная среда </c:v>
                </c:pt>
                <c:pt idx="7">
                  <c:v>Обеспечение общественного порядка и противодействие преступности</c:v>
                </c:pt>
                <c:pt idx="8">
                  <c:v>Энергоэффективность </c:v>
                </c:pt>
                <c:pt idx="9">
                  <c:v>Комплексное благоустройство территории </c:v>
                </c:pt>
                <c:pt idx="10">
                  <c:v>Социальная политика</c:v>
                </c:pt>
                <c:pt idx="11">
                  <c:v>Развитие муниципальной службы в Кугейском сельском поселении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221.1</c:v>
                </c:pt>
                <c:pt idx="1">
                  <c:v>4516.2</c:v>
                </c:pt>
                <c:pt idx="2">
                  <c:v>201</c:v>
                </c:pt>
                <c:pt idx="3">
                  <c:v>1808.6</c:v>
                </c:pt>
                <c:pt idx="4">
                  <c:v>5.8</c:v>
                </c:pt>
                <c:pt idx="5">
                  <c:v>5010</c:v>
                </c:pt>
                <c:pt idx="6">
                  <c:v>1</c:v>
                </c:pt>
                <c:pt idx="7">
                  <c:v>1</c:v>
                </c:pt>
                <c:pt idx="8">
                  <c:v>5</c:v>
                </c:pt>
                <c:pt idx="9">
                  <c:v>1439.8</c:v>
                </c:pt>
                <c:pt idx="10">
                  <c:v>352</c:v>
                </c:pt>
                <c:pt idx="11">
                  <c:v>2.5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388D7A-8A5C-4110-8436-E3DE7921AEFB}" type="doc">
      <dgm:prSet loTypeId="urn:microsoft.com/office/officeart/2005/8/layout/radial6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24F411-A06B-4D47-8215-F74012B3161E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Основа формирования </a:t>
          </a:r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проекта бюджета </a:t>
          </a:r>
          <a:r>
            <a:rPr lang="ru-RU" sz="16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Кугейского</a:t>
          </a:r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сельского поселения Азовского района на 2016 год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03F286-D1DA-492A-8918-97795BC644F0}" type="parTrans" cxnId="{CC513887-75FD-438F-9190-17FD82E74D1B}">
      <dgm:prSet/>
      <dgm:spPr/>
      <dgm:t>
        <a:bodyPr/>
        <a:lstStyle/>
        <a:p>
          <a:endParaRPr lang="ru-RU"/>
        </a:p>
      </dgm:t>
    </dgm:pt>
    <dgm:pt modelId="{621203FF-4231-43BB-B593-08AF621DB36A}" type="sibTrans" cxnId="{CC513887-75FD-438F-9190-17FD82E74D1B}">
      <dgm:prSet/>
      <dgm:spPr/>
      <dgm:t>
        <a:bodyPr/>
        <a:lstStyle/>
        <a:p>
          <a:endParaRPr lang="ru-RU"/>
        </a:p>
      </dgm:t>
    </dgm:pt>
    <dgm:pt modelId="{7F77C028-CB01-4FD6-B2C1-856844E1E702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Основные направления бюджетной и налоговой политики </a:t>
          </a:r>
          <a:r>
            <a:rPr lang="ru-RU" sz="16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Кугейского</a:t>
          </a:r>
          <a:r>
            <a: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сельского поселения на 2016 год</a:t>
          </a:r>
          <a:endParaRPr lang="ru-RU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2172D7-470B-439C-AC55-CC6947B47672}" type="parTrans" cxnId="{D2774213-4CA1-4FE3-AA6A-5569326A13D6}">
      <dgm:prSet/>
      <dgm:spPr/>
      <dgm:t>
        <a:bodyPr/>
        <a:lstStyle/>
        <a:p>
          <a:endParaRPr lang="ru-RU"/>
        </a:p>
      </dgm:t>
    </dgm:pt>
    <dgm:pt modelId="{7E2EED53-3CAF-4BAF-B602-785CEB6ECBDA}" type="sibTrans" cxnId="{D2774213-4CA1-4FE3-AA6A-5569326A13D6}">
      <dgm:prSet/>
      <dgm:spPr/>
      <dgm:t>
        <a:bodyPr/>
        <a:lstStyle/>
        <a:p>
          <a:endParaRPr lang="ru-RU"/>
        </a:p>
      </dgm:t>
    </dgm:pt>
    <dgm:pt modelId="{2D7BC1C9-0312-480B-8205-D02A91EC9F4D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Муниципальные программы </a:t>
          </a:r>
          <a:r>
            <a:rPr lang="ru-RU" sz="16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Кугейского</a:t>
          </a:r>
          <a:r>
            <a: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сельского </a:t>
          </a:r>
          <a:r>
            <a:rPr lang="ru-RU" sz="16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сельского</a:t>
          </a:r>
          <a:r>
            <a: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поселения</a:t>
          </a:r>
          <a:endParaRPr lang="ru-RU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FCABEE-9A8B-4E7F-8053-378D60BC408F}" type="parTrans" cxnId="{95FF4D90-BB76-4E52-B2A0-C1A8EFB51E86}">
      <dgm:prSet/>
      <dgm:spPr/>
      <dgm:t>
        <a:bodyPr/>
        <a:lstStyle/>
        <a:p>
          <a:endParaRPr lang="ru-RU"/>
        </a:p>
      </dgm:t>
    </dgm:pt>
    <dgm:pt modelId="{C87AB68B-5950-42A2-9728-3170793A7FCD}" type="sibTrans" cxnId="{95FF4D90-BB76-4E52-B2A0-C1A8EFB51E86}">
      <dgm:prSet/>
      <dgm:spPr/>
      <dgm:t>
        <a:bodyPr/>
        <a:lstStyle/>
        <a:p>
          <a:endParaRPr lang="ru-RU"/>
        </a:p>
      </dgm:t>
    </dgm:pt>
    <dgm:pt modelId="{477844F6-13AF-4973-8800-A5897A9EDF1A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Прогноз </a:t>
          </a:r>
          <a:r>
            <a:rPr lang="ru-RU" sz="15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социально-экономичсекого</a:t>
          </a:r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развития </a:t>
          </a:r>
          <a:r>
            <a:rPr lang="ru-RU" sz="15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Кугейского</a:t>
          </a:r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сельского поселения Азовского района на 2016 год</a:t>
          </a:r>
          <a:endParaRPr lang="ru-RU" sz="15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B3B5BA-3D7E-49C9-B08A-C4B5E3FC2314}" type="parTrans" cxnId="{B89213B9-A557-488D-B0F6-D06FF88191D7}">
      <dgm:prSet/>
      <dgm:spPr/>
      <dgm:t>
        <a:bodyPr/>
        <a:lstStyle/>
        <a:p>
          <a:endParaRPr lang="ru-RU"/>
        </a:p>
      </dgm:t>
    </dgm:pt>
    <dgm:pt modelId="{54AA36A2-6DA0-499E-9973-CD724674E51E}" type="sibTrans" cxnId="{B89213B9-A557-488D-B0F6-D06FF88191D7}">
      <dgm:prSet/>
      <dgm:spPr/>
      <dgm:t>
        <a:bodyPr/>
        <a:lstStyle/>
        <a:p>
          <a:endParaRPr lang="ru-RU"/>
        </a:p>
      </dgm:t>
    </dgm:pt>
    <dgm:pt modelId="{0C2088CD-B326-4442-8EB4-29AA19093583}" type="pres">
      <dgm:prSet presAssocID="{D9388D7A-8A5C-4110-8436-E3DE7921AEF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54EF47-36AD-4BC2-9726-AA3C9F03BE42}" type="pres">
      <dgm:prSet presAssocID="{AD24F411-A06B-4D47-8215-F74012B3161E}" presName="centerShape" presStyleLbl="node0" presStyleIdx="0" presStyleCnt="1" custScaleX="149709" custLinFactNeighborX="-1265" custLinFactNeighborY="-9245"/>
      <dgm:spPr/>
      <dgm:t>
        <a:bodyPr/>
        <a:lstStyle/>
        <a:p>
          <a:endParaRPr lang="ru-RU"/>
        </a:p>
      </dgm:t>
    </dgm:pt>
    <dgm:pt modelId="{D515D696-4BC6-45D5-BE09-C8652A13CD30}" type="pres">
      <dgm:prSet presAssocID="{7F77C028-CB01-4FD6-B2C1-856844E1E702}" presName="node" presStyleLbl="node1" presStyleIdx="0" presStyleCnt="3" custScaleX="196228" custScaleY="171848" custRadScaleRad="140312" custRadScaleInc="1017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3B9B66-39FF-406A-8B6C-B1F34AF3A0F0}" type="pres">
      <dgm:prSet presAssocID="{7F77C028-CB01-4FD6-B2C1-856844E1E702}" presName="dummy" presStyleCnt="0"/>
      <dgm:spPr/>
    </dgm:pt>
    <dgm:pt modelId="{238BF9A3-9215-4ED0-81F1-BCA57484ABA3}" type="pres">
      <dgm:prSet presAssocID="{7E2EED53-3CAF-4BAF-B602-785CEB6ECBDA}" presName="sibTrans" presStyleLbl="sibTrans2D1" presStyleIdx="0" presStyleCnt="3" custScaleX="55100" custScaleY="73521" custLinFactNeighborX="24829" custLinFactNeighborY="1936"/>
      <dgm:spPr/>
      <dgm:t>
        <a:bodyPr/>
        <a:lstStyle/>
        <a:p>
          <a:endParaRPr lang="ru-RU"/>
        </a:p>
      </dgm:t>
    </dgm:pt>
    <dgm:pt modelId="{CEDC7781-7B56-47A0-884A-D273DC8D70EA}" type="pres">
      <dgm:prSet presAssocID="{2D7BC1C9-0312-480B-8205-D02A91EC9F4D}" presName="node" presStyleLbl="node1" presStyleIdx="1" presStyleCnt="3" custAng="19779759" custScaleX="273105" custScaleY="92570" custRadScaleRad="117826" custRadScaleInc="-33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3934CD-A64F-499B-BD24-97866CE74085}" type="pres">
      <dgm:prSet presAssocID="{2D7BC1C9-0312-480B-8205-D02A91EC9F4D}" presName="dummy" presStyleCnt="0"/>
      <dgm:spPr/>
    </dgm:pt>
    <dgm:pt modelId="{C77EAAAF-E86B-4113-AA58-3116C889A5EB}" type="pres">
      <dgm:prSet presAssocID="{C87AB68B-5950-42A2-9728-3170793A7FCD}" presName="sibTrans" presStyleLbl="sibTrans2D1" presStyleIdx="1" presStyleCnt="3" custScaleX="79797" custScaleY="52863" custLinFactNeighborX="-8693" custLinFactNeighborY="2974"/>
      <dgm:spPr/>
      <dgm:t>
        <a:bodyPr/>
        <a:lstStyle/>
        <a:p>
          <a:endParaRPr lang="ru-RU"/>
        </a:p>
      </dgm:t>
    </dgm:pt>
    <dgm:pt modelId="{A2451695-DD53-4851-9199-038776EFE26F}" type="pres">
      <dgm:prSet presAssocID="{477844F6-13AF-4973-8800-A5897A9EDF1A}" presName="node" presStyleLbl="node1" presStyleIdx="2" presStyleCnt="3" custScaleX="175241" custScaleY="176043" custRadScaleRad="129411" custRadScaleInc="58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F42B29-BF08-4DCF-AF58-386D54DB28CE}" type="pres">
      <dgm:prSet presAssocID="{477844F6-13AF-4973-8800-A5897A9EDF1A}" presName="dummy" presStyleCnt="0"/>
      <dgm:spPr/>
    </dgm:pt>
    <dgm:pt modelId="{A4AC60B6-21B3-43FD-AC6F-0B5EC178B9E8}" type="pres">
      <dgm:prSet presAssocID="{54AA36A2-6DA0-499E-9973-CD724674E51E}" presName="sibTrans" presStyleLbl="sibTrans2D1" presStyleIdx="2" presStyleCnt="3" custScaleX="65470" custScaleY="68602" custLinFactNeighborX="-1234" custLinFactNeighborY="-4901"/>
      <dgm:spPr/>
      <dgm:t>
        <a:bodyPr/>
        <a:lstStyle/>
        <a:p>
          <a:endParaRPr lang="ru-RU"/>
        </a:p>
      </dgm:t>
    </dgm:pt>
  </dgm:ptLst>
  <dgm:cxnLst>
    <dgm:cxn modelId="{95FF4D90-BB76-4E52-B2A0-C1A8EFB51E86}" srcId="{AD24F411-A06B-4D47-8215-F74012B3161E}" destId="{2D7BC1C9-0312-480B-8205-D02A91EC9F4D}" srcOrd="1" destOrd="0" parTransId="{A2FCABEE-9A8B-4E7F-8053-378D60BC408F}" sibTransId="{C87AB68B-5950-42A2-9728-3170793A7FCD}"/>
    <dgm:cxn modelId="{BCE7B36C-102B-4876-B937-2ED280154A0C}" type="presOf" srcId="{477844F6-13AF-4973-8800-A5897A9EDF1A}" destId="{A2451695-DD53-4851-9199-038776EFE26F}" srcOrd="0" destOrd="0" presId="urn:microsoft.com/office/officeart/2005/8/layout/radial6"/>
    <dgm:cxn modelId="{81571A94-3428-4B34-AE90-875B96759F09}" type="presOf" srcId="{D9388D7A-8A5C-4110-8436-E3DE7921AEFB}" destId="{0C2088CD-B326-4442-8EB4-29AA19093583}" srcOrd="0" destOrd="0" presId="urn:microsoft.com/office/officeart/2005/8/layout/radial6"/>
    <dgm:cxn modelId="{CC513887-75FD-438F-9190-17FD82E74D1B}" srcId="{D9388D7A-8A5C-4110-8436-E3DE7921AEFB}" destId="{AD24F411-A06B-4D47-8215-F74012B3161E}" srcOrd="0" destOrd="0" parTransId="{8903F286-D1DA-492A-8918-97795BC644F0}" sibTransId="{621203FF-4231-43BB-B593-08AF621DB36A}"/>
    <dgm:cxn modelId="{E0E4C33F-8BF3-4CBB-8B8A-2BA04FA16034}" type="presOf" srcId="{C87AB68B-5950-42A2-9728-3170793A7FCD}" destId="{C77EAAAF-E86B-4113-AA58-3116C889A5EB}" srcOrd="0" destOrd="0" presId="urn:microsoft.com/office/officeart/2005/8/layout/radial6"/>
    <dgm:cxn modelId="{9D4811CA-3EF6-4382-975F-C854E0F4280B}" type="presOf" srcId="{54AA36A2-6DA0-499E-9973-CD724674E51E}" destId="{A4AC60B6-21B3-43FD-AC6F-0B5EC178B9E8}" srcOrd="0" destOrd="0" presId="urn:microsoft.com/office/officeart/2005/8/layout/radial6"/>
    <dgm:cxn modelId="{E166D105-8A83-4392-AF45-2BE54312E84E}" type="presOf" srcId="{7F77C028-CB01-4FD6-B2C1-856844E1E702}" destId="{D515D696-4BC6-45D5-BE09-C8652A13CD30}" srcOrd="0" destOrd="0" presId="urn:microsoft.com/office/officeart/2005/8/layout/radial6"/>
    <dgm:cxn modelId="{D2774213-4CA1-4FE3-AA6A-5569326A13D6}" srcId="{AD24F411-A06B-4D47-8215-F74012B3161E}" destId="{7F77C028-CB01-4FD6-B2C1-856844E1E702}" srcOrd="0" destOrd="0" parTransId="{D52172D7-470B-439C-AC55-CC6947B47672}" sibTransId="{7E2EED53-3CAF-4BAF-B602-785CEB6ECBDA}"/>
    <dgm:cxn modelId="{B89213B9-A557-488D-B0F6-D06FF88191D7}" srcId="{AD24F411-A06B-4D47-8215-F74012B3161E}" destId="{477844F6-13AF-4973-8800-A5897A9EDF1A}" srcOrd="2" destOrd="0" parTransId="{7DB3B5BA-3D7E-49C9-B08A-C4B5E3FC2314}" sibTransId="{54AA36A2-6DA0-499E-9973-CD724674E51E}"/>
    <dgm:cxn modelId="{5FCEF513-8D68-4A82-A3AC-0363259FE239}" type="presOf" srcId="{2D7BC1C9-0312-480B-8205-D02A91EC9F4D}" destId="{CEDC7781-7B56-47A0-884A-D273DC8D70EA}" srcOrd="0" destOrd="0" presId="urn:microsoft.com/office/officeart/2005/8/layout/radial6"/>
    <dgm:cxn modelId="{CBE04BBC-8C2A-4622-8402-A6699C12BCC3}" type="presOf" srcId="{AD24F411-A06B-4D47-8215-F74012B3161E}" destId="{2554EF47-36AD-4BC2-9726-AA3C9F03BE42}" srcOrd="0" destOrd="0" presId="urn:microsoft.com/office/officeart/2005/8/layout/radial6"/>
    <dgm:cxn modelId="{FB750A05-DABB-40AB-AB70-43EA1C88458C}" type="presOf" srcId="{7E2EED53-3CAF-4BAF-B602-785CEB6ECBDA}" destId="{238BF9A3-9215-4ED0-81F1-BCA57484ABA3}" srcOrd="0" destOrd="0" presId="urn:microsoft.com/office/officeart/2005/8/layout/radial6"/>
    <dgm:cxn modelId="{88530687-312F-4907-8881-79E9B8479AA1}" type="presParOf" srcId="{0C2088CD-B326-4442-8EB4-29AA19093583}" destId="{2554EF47-36AD-4BC2-9726-AA3C9F03BE42}" srcOrd="0" destOrd="0" presId="urn:microsoft.com/office/officeart/2005/8/layout/radial6"/>
    <dgm:cxn modelId="{A9365AC2-CC00-465A-AAA7-2836EDE144D8}" type="presParOf" srcId="{0C2088CD-B326-4442-8EB4-29AA19093583}" destId="{D515D696-4BC6-45D5-BE09-C8652A13CD30}" srcOrd="1" destOrd="0" presId="urn:microsoft.com/office/officeart/2005/8/layout/radial6"/>
    <dgm:cxn modelId="{7DFBBD53-249F-4355-A021-52829153AD4C}" type="presParOf" srcId="{0C2088CD-B326-4442-8EB4-29AA19093583}" destId="{643B9B66-39FF-406A-8B6C-B1F34AF3A0F0}" srcOrd="2" destOrd="0" presId="urn:microsoft.com/office/officeart/2005/8/layout/radial6"/>
    <dgm:cxn modelId="{89766C89-A90E-49ED-83B3-DE8F6482993E}" type="presParOf" srcId="{0C2088CD-B326-4442-8EB4-29AA19093583}" destId="{238BF9A3-9215-4ED0-81F1-BCA57484ABA3}" srcOrd="3" destOrd="0" presId="urn:microsoft.com/office/officeart/2005/8/layout/radial6"/>
    <dgm:cxn modelId="{9B3CDC17-43DD-4A38-B05F-B2C1666A3AD1}" type="presParOf" srcId="{0C2088CD-B326-4442-8EB4-29AA19093583}" destId="{CEDC7781-7B56-47A0-884A-D273DC8D70EA}" srcOrd="4" destOrd="0" presId="urn:microsoft.com/office/officeart/2005/8/layout/radial6"/>
    <dgm:cxn modelId="{D27C2A7E-82B1-4D56-AB2A-3001FF573C79}" type="presParOf" srcId="{0C2088CD-B326-4442-8EB4-29AA19093583}" destId="{283934CD-A64F-499B-BD24-97866CE74085}" srcOrd="5" destOrd="0" presId="urn:microsoft.com/office/officeart/2005/8/layout/radial6"/>
    <dgm:cxn modelId="{D217B2E5-A4EA-4CFC-8072-ED227EA47223}" type="presParOf" srcId="{0C2088CD-B326-4442-8EB4-29AA19093583}" destId="{C77EAAAF-E86B-4113-AA58-3116C889A5EB}" srcOrd="6" destOrd="0" presId="urn:microsoft.com/office/officeart/2005/8/layout/radial6"/>
    <dgm:cxn modelId="{AE2C3A4D-1781-4A05-B91F-8855C996B7F5}" type="presParOf" srcId="{0C2088CD-B326-4442-8EB4-29AA19093583}" destId="{A2451695-DD53-4851-9199-038776EFE26F}" srcOrd="7" destOrd="0" presId="urn:microsoft.com/office/officeart/2005/8/layout/radial6"/>
    <dgm:cxn modelId="{0599C681-0429-4F11-A544-1416CC556474}" type="presParOf" srcId="{0C2088CD-B326-4442-8EB4-29AA19093583}" destId="{8FF42B29-BF08-4DCF-AF58-386D54DB28CE}" srcOrd="8" destOrd="0" presId="urn:microsoft.com/office/officeart/2005/8/layout/radial6"/>
    <dgm:cxn modelId="{4DE7DD8D-A394-402B-82FB-4D148987F359}" type="presParOf" srcId="{0C2088CD-B326-4442-8EB4-29AA19093583}" destId="{A4AC60B6-21B3-43FD-AC6F-0B5EC178B9E8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C60B6-21B3-43FD-AC6F-0B5EC178B9E8}">
      <dsp:nvSpPr>
        <dsp:cNvPr id="0" name=""/>
        <dsp:cNvSpPr/>
      </dsp:nvSpPr>
      <dsp:spPr>
        <a:xfrm>
          <a:off x="2301458" y="74834"/>
          <a:ext cx="4058610" cy="4252769"/>
        </a:xfrm>
        <a:prstGeom prst="blockArc">
          <a:avLst>
            <a:gd name="adj1" fmla="val 9150436"/>
            <a:gd name="adj2" fmla="val 19950436"/>
            <a:gd name="adj3" fmla="val 375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7EAAAF-E86B-4113-AA58-3116C889A5EB}">
      <dsp:nvSpPr>
        <dsp:cNvPr id="0" name=""/>
        <dsp:cNvSpPr/>
      </dsp:nvSpPr>
      <dsp:spPr>
        <a:xfrm>
          <a:off x="1727189" y="2722532"/>
          <a:ext cx="4832716" cy="3201522"/>
        </a:xfrm>
        <a:prstGeom prst="blockArc">
          <a:avLst>
            <a:gd name="adj1" fmla="val 271296"/>
            <a:gd name="adj2" fmla="val 11071296"/>
            <a:gd name="adj3" fmla="val 384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8BF9A3-9215-4ED0-81F1-BCA57484ABA3}">
      <dsp:nvSpPr>
        <dsp:cNvPr id="0" name=""/>
        <dsp:cNvSpPr/>
      </dsp:nvSpPr>
      <dsp:spPr>
        <a:xfrm>
          <a:off x="5449007" y="1276902"/>
          <a:ext cx="2765965" cy="3690681"/>
        </a:xfrm>
        <a:prstGeom prst="blockArc">
          <a:avLst>
            <a:gd name="adj1" fmla="val 18498074"/>
            <a:gd name="adj2" fmla="val 2008415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54EF47-36AD-4BC2-9726-AA3C9F03BE42}">
      <dsp:nvSpPr>
        <dsp:cNvPr id="0" name=""/>
        <dsp:cNvSpPr/>
      </dsp:nvSpPr>
      <dsp:spPr>
        <a:xfrm>
          <a:off x="3070505" y="1944157"/>
          <a:ext cx="3459111" cy="2310556"/>
        </a:xfrm>
        <a:prstGeom prst="ellipse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Основа формирования бюджета Ленинского сельского поселения Аксайского района на 2015 год и на плановый период 2016 и 2017 годов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77080" y="2282530"/>
        <a:ext cx="2445961" cy="1633810"/>
      </dsp:txXfrm>
    </dsp:sp>
    <dsp:sp modelId="{D515D696-4BC6-45D5-BE09-C8652A13CD30}">
      <dsp:nvSpPr>
        <dsp:cNvPr id="0" name=""/>
        <dsp:cNvSpPr/>
      </dsp:nvSpPr>
      <dsp:spPr>
        <a:xfrm>
          <a:off x="5518281" y="-288690"/>
          <a:ext cx="3173771" cy="2779451"/>
        </a:xfrm>
        <a:prstGeom prst="ellipse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Основные направления бюджетной и налоговой политики Ленинского сельского поселения на 2015-2017 годы</a:t>
          </a:r>
          <a:endParaRPr lang="ru-RU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83069" y="118351"/>
        <a:ext cx="2244195" cy="1965369"/>
      </dsp:txXfrm>
    </dsp:sp>
    <dsp:sp modelId="{CEDC7781-7B56-47A0-884A-D273DC8D70EA}">
      <dsp:nvSpPr>
        <dsp:cNvPr id="0" name=""/>
        <dsp:cNvSpPr/>
      </dsp:nvSpPr>
      <dsp:spPr>
        <a:xfrm rot="19779759">
          <a:off x="5422094" y="3628704"/>
          <a:ext cx="4417171" cy="1497217"/>
        </a:xfrm>
        <a:prstGeom prst="ellipse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Муниципальные программы Ленинского сельского </a:t>
          </a:r>
          <a:r>
            <a:rPr lang="ru-RU" sz="16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сельского</a:t>
          </a:r>
          <a:r>
            <a:rPr lang="ru-RU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поселения</a:t>
          </a:r>
          <a:endParaRPr lang="ru-RU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68974" y="3847966"/>
        <a:ext cx="3123411" cy="1058693"/>
      </dsp:txXfrm>
    </dsp:sp>
    <dsp:sp modelId="{A2451695-DD53-4851-9199-038776EFE26F}">
      <dsp:nvSpPr>
        <dsp:cNvPr id="0" name=""/>
        <dsp:cNvSpPr/>
      </dsp:nvSpPr>
      <dsp:spPr>
        <a:xfrm>
          <a:off x="292191" y="2485397"/>
          <a:ext cx="2834329" cy="2847301"/>
        </a:xfrm>
        <a:prstGeom prst="ellipse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Прогноз социально-</a:t>
          </a:r>
          <a:r>
            <a:rPr lang="ru-RU" sz="15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экономичсекого</a:t>
          </a:r>
          <a:r>
            <a:rPr lang="ru-RU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развития Ленинского сельского поселения Аксайского района на 2015-2017 годы</a:t>
          </a:r>
          <a:endParaRPr lang="ru-RU" sz="1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7269" y="2902375"/>
        <a:ext cx="2004173" cy="2013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3BC80-7505-4F39-8D1F-B22FEC6B003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98112-C278-4F6F-9A09-D1596922D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2745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4412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4412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4412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8112-C278-4F6F-9A09-D1596922DA5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232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59290-6B80-47E1-9F05-E301FADBE769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E26D-B36E-4B99-9A5D-8894F12AAC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59290-6B80-47E1-9F05-E301FADBE769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E26D-B36E-4B99-9A5D-8894F12AA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59290-6B80-47E1-9F05-E301FADBE769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E26D-B36E-4B99-9A5D-8894F12AA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59290-6B80-47E1-9F05-E301FADBE769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E26D-B36E-4B99-9A5D-8894F12AA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59290-6B80-47E1-9F05-E301FADBE769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3324E26D-B36E-4B99-9A5D-8894F12AA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59290-6B80-47E1-9F05-E301FADBE769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E26D-B36E-4B99-9A5D-8894F12AA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59290-6B80-47E1-9F05-E301FADBE769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E26D-B36E-4B99-9A5D-8894F12AA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59290-6B80-47E1-9F05-E301FADBE769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E26D-B36E-4B99-9A5D-8894F12AA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59290-6B80-47E1-9F05-E301FADBE769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E26D-B36E-4B99-9A5D-8894F12AA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59290-6B80-47E1-9F05-E301FADBE769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E26D-B36E-4B99-9A5D-8894F12AA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59290-6B80-47E1-9F05-E301FADBE769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E26D-B36E-4B99-9A5D-8894F12AA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A759290-6B80-47E1-9F05-E301FADBE769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324E26D-B36E-4B99-9A5D-8894F12AA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ransition>
    <p:cut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slide" Target="slide12.xml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&#1087;&#1088;&#1086;&#1075;&#1088;&#1072;&#1084;&#1084;&#1099;/&#1054;&#1073;&#1077;&#1089;&#1087;&#1077;&#1095;&#1077;&#1085;&#1080;&#1077;%20&#1086;&#1073;&#1097;&#1077;&#1089;&#1090;&#1074;&#1077;&#1085;&#1085;&#1086;&#1075;&#1086;%20&#1087;&#1086;&#1088;&#1103;&#1076;&#1082;&#1072;%20&#1080;%20&#1087;&#1088;&#1086;&#1090;&#1080;&#1074;&#1086;&#1076;&#1077;&#1081;&#1089;&#1090;&#1074;&#1080;&#1077;%20&#1087;&#1088;&#1077;&#1089;&#1090;&#1091;&#1087;&#1085;&#1086;&#1089;&#1090;&#1080;.docx" TargetMode="External"/><Relationship Id="rId3" Type="http://schemas.openxmlformats.org/officeDocument/2006/relationships/hyperlink" Target="&#1087;&#1088;&#1086;&#1075;&#1088;&#1072;&#1084;&#1084;&#1099;/&#1050;&#1091;&#1083;&#1100;&#1090;&#1091;&#1088;&#1072;%20&#1051;&#1077;&#1085;&#1080;&#1085;&#1089;&#1082;&#1086;&#1075;&#1086;%20&#1089;&#1077;&#1083;&#1100;&#1089;&#1082;&#1086;&#1075;&#1086;%20&#1087;&#1086;&#1089;&#1077;&#1083;&#1077;&#1085;&#1080;&#1103;.docx" TargetMode="External"/><Relationship Id="rId7" Type="http://schemas.openxmlformats.org/officeDocument/2006/relationships/hyperlink" Target="&#1087;&#1088;&#1086;&#1075;&#1088;&#1072;&#1084;&#1084;&#1099;/&#1076;&#1086;&#1089;&#1090;&#1091;&#1087;&#1085;&#1072;&#1103;%20&#1089;&#1088;&#1077;&#1076;&#1072;.docx" TargetMode="External"/><Relationship Id="rId12" Type="http://schemas.openxmlformats.org/officeDocument/2006/relationships/slide" Target="slide10.xml"/><Relationship Id="rId2" Type="http://schemas.openxmlformats.org/officeDocument/2006/relationships/hyperlink" Target="&#1087;&#1088;&#1086;&#1075;&#1088;&#1072;&#1084;&#1084;&#1099;/&#1047;&#1072;&#1097;&#1080;&#1090;&#1072;%20&#1085;&#1072;&#1089;&#1077;&#1083;&#1077;&#1085;&#1080;&#1103;%20&#1080;%20&#1090;&#1077;&#1088;&#1088;&#1080;&#1090;&#1086;&#1088;&#1080;&#1080;%20&#1086;&#1090;%20&#1095;&#1088;&#1077;&#1079;&#1074;&#1099;&#1095;&#1072;&#1081;&#1085;&#1099;&#1093;%20&#1089;&#1080;&#1090;&#1091;&#1072;&#1094;&#1080;&#1081;,%20&#1086;&#1073;&#1077;&#1089;&#1087;&#1077;&#1095;&#1077;&#1085;&#1080;&#1077;%20&#1087;&#1086;&#1078;&#1072;&#1088;&#1085;&#1086;&#1081;%20&#1073;&#1077;&#1079;&#1086;&#1087;&#1072;&#1089;&#1085;&#1086;&#1089;&#1090;&#1080;%20&#1080;%20&#1073;&#1077;&#1079;&#1086;&#1087;&#1072;&#1089;&#1085;&#1086;&#1089;&#1090;&#1080;%20&#1083;&#1102;&#1076;&#1077;&#1081;%20&#1085;&#1072;%20&#1074;&#1086;&#1076;&#1085;&#1099;&#1093;%20&#1086;&#1073;&#1098;&#1077;&#1082;&#1090;&#1072;&#1093;.docx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&#1087;&#1088;&#1086;&#1075;&#1088;&#1072;&#1084;&#1084;&#1099;/&#1059;&#1087;&#1088;&#1072;&#1074;&#1083;&#1077;&#1085;&#1080;&#1077;%20&#1084;&#1091;&#1085;&#1080;&#1094;&#1080;&#1087;&#1072;&#1083;&#1100;&#1085;&#1099;&#1084;&#1080;%20&#1092;&#1080;&#1085;&#1072;&#1085;&#1089;&#1072;&#1084;&#1080;%20&#1080;%20&#1089;&#1086;&#1079;&#1076;&#1072;&#1085;&#1080;&#1077;%20&#1091;&#1089;&#1083;&#1086;&#1074;&#1080;&#1081;%20&#1076;&#1083;&#1103;%20&#1101;&#1092;&#1092;&#1077;&#1082;&#1090;&#1080;&#1074;&#1085;&#1086;&#1075;&#1086;%20&#1091;&#1087;&#1088;&#1072;&#1074;&#1083;&#1077;&#1085;&#1080;&#1103;%20&#1084;&#1091;&#1085;&#1080;&#1094;&#1080;&#1087;&#1072;&#1083;&#1100;&#1085;&#1099;&#1084;&#1080;%20&#1092;&#1080;&#1085;&#1072;&#1085;&#1089;&#1072;&#1084;&#1080;.docx" TargetMode="External"/><Relationship Id="rId11" Type="http://schemas.openxmlformats.org/officeDocument/2006/relationships/hyperlink" Target="&#1087;&#1088;&#1086;&#1075;&#1088;&#1072;&#1084;&#1084;&#1099;/&#1054;&#1073;&#1077;&#1089;&#1087;&#1077;&#1095;&#1077;&#1085;&#1080;&#1077;%20&#1076;&#1086;&#1089;&#1090;&#1091;&#1087;&#1085;&#1099;&#1084;%20&#1080;%20&#1082;&#1086;&#1084;&#1092;&#1086;&#1088;&#1090;&#1085;&#1099;&#1084;%20&#1078;&#1080;&#1083;&#1100;&#1077;&#1084;%20&#1085;&#1072;&#1089;&#1077;&#1083;&#1077;&#1085;&#1080;&#1103;%20&#1051;&#1077;&#1085;&#1080;&#1085;&#1089;&#1082;&#1086;&#1075;&#1086;%20&#1089;&#1077;&#1083;&#1100;&#1089;&#1082;&#1086;&#1075;&#1086;%20&#1087;&#1086;&#1089;&#1077;&#1083;&#1077;&#1085;&#1080;&#1103;.docx" TargetMode="External"/><Relationship Id="rId5" Type="http://schemas.openxmlformats.org/officeDocument/2006/relationships/hyperlink" Target="&#1087;&#1088;&#1086;&#1075;&#1088;&#1072;&#1084;&#1084;&#1099;/&#1056;&#1072;&#1079;&#1074;&#1080;&#1090;&#1080;&#1077;%20&#1092;&#1080;&#1079;&#1080;&#1095;&#1077;&#1089;&#1082;&#1086;&#1081;%20&#1082;&#1091;&#1083;&#1100;&#1090;&#1091;&#1088;&#1099;%20&#1080;%20&#1089;&#1087;&#1086;&#1088;&#1090;&#1072;.docx" TargetMode="External"/><Relationship Id="rId10" Type="http://schemas.openxmlformats.org/officeDocument/2006/relationships/hyperlink" Target="&#1087;&#1088;&#1086;&#1075;&#1088;&#1072;&#1084;&#1084;&#1099;/&#1050;&#1086;&#1084;&#1087;&#1083;&#1077;&#1082;&#1089;&#1085;&#1086;&#1077;%20&#1073;&#1083;&#1072;&#1075;&#1086;&#1091;&#1089;&#1090;&#1088;&#1086;&#1081;&#1089;&#1090;&#1074;&#1086;%20&#1090;&#1077;&#1088;&#1088;&#1080;&#1090;&#1086;&#1088;&#1080;&#1080;.docx" TargetMode="External"/><Relationship Id="rId4" Type="http://schemas.openxmlformats.org/officeDocument/2006/relationships/hyperlink" Target="&#1087;&#1088;&#1086;&#1075;&#1088;&#1072;&#1084;&#1084;&#1099;/&#1056;&#1072;&#1079;&#1074;&#1080;&#1090;&#1080;&#1077;%20&#1090;&#1088;&#1072;&#1085;&#1089;&#1087;&#1086;&#1088;&#1090;&#1085;&#1086;&#1081;%20&#1089;&#1080;&#1089;&#1090;&#1077;&#1084;&#1099;.docx" TargetMode="External"/><Relationship Id="rId9" Type="http://schemas.openxmlformats.org/officeDocument/2006/relationships/hyperlink" Target="&#1087;&#1088;&#1086;&#1075;&#1088;&#1072;&#1084;&#1084;&#1099;/&#1069;&#1085;&#1077;&#1088;&#1075;&#1086;&#1101;&#1092;&#1092;&#1077;&#1082;&#1090;&#1080;&#1074;&#1085;&#1086;&#1089;&#1090;&#1100;.docx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slide" Target="slide7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142967" y="5786455"/>
            <a:ext cx="104775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Подготовлен на основании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 Решения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собрания депутатов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Кугейского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 бюджете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Кугейского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Азовского района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2016 год»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3968" y="1428736"/>
            <a:ext cx="9429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АДМИНИСТРАЦИЯ КУГЕЙСКОГО СЕЛЬСКОГО ПОСЕЛЕНИЯ</a:t>
            </a:r>
            <a:endParaRPr lang="ru-RU" sz="2000" b="1" dirty="0">
              <a:ln/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30819" y="2456121"/>
            <a:ext cx="7889358" cy="253054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Проект решения «О бюджете на 2016 год»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215154"/>
            <a:ext cx="10515600" cy="10219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Муниципальные программы </a:t>
            </a:r>
            <a:br>
              <a:rPr lang="ru-RU" sz="3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err="1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Кугейского</a:t>
            </a:r>
            <a:r>
              <a:rPr lang="ru-RU" sz="3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</a:t>
            </a:r>
            <a:endParaRPr lang="ru-RU" sz="3600" b="1" dirty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tx1"/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6871" y="1290911"/>
            <a:ext cx="2572871" cy="1120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Защита населения и территории от чрезвычайных ситуаций, обеспечение пожарной безопасности и безопасности людей на водных объектах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27291" y="1290911"/>
            <a:ext cx="2635623" cy="1120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Культура Ленинского сельского поселения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85649" y="1261772"/>
            <a:ext cx="2635623" cy="1149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Обеспечение качественными жилищными услугами населения Ленинского сельского поселения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099178" y="1261772"/>
            <a:ext cx="2635623" cy="1149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Развитие транспортной системы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6872" y="2734231"/>
            <a:ext cx="2635623" cy="1120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Развитие физической культуры и спорта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22894" y="2729744"/>
            <a:ext cx="2635623" cy="1125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Управление имуществом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099178" y="2729746"/>
            <a:ext cx="2635623" cy="1044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Управление муниципальными финансами и создание условий для эффективного управления муниципальными финансами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6872" y="4164098"/>
            <a:ext cx="2635623" cy="1044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Доступная среда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122894" y="4164098"/>
            <a:ext cx="2635623" cy="1044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Обеспечение общественного порядка и противодействие преступности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86872" y="5522239"/>
            <a:ext cx="2635623" cy="1066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Энергоэффективность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227293" y="5522239"/>
            <a:ext cx="2635623" cy="1066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/>
                <a:ea typeface="Calibri"/>
              </a:rPr>
              <a:t>Комплексное благоустройство территории 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122895" y="5517767"/>
            <a:ext cx="2635623" cy="1071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Обеспечение доступным и комфортным жильем населения Ленинского сельского поселения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099178" y="5522239"/>
            <a:ext cx="2635623" cy="1066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Охрана окружающей среды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871" y="1261772"/>
            <a:ext cx="2572871" cy="11497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7295" y="1290911"/>
            <a:ext cx="2635623" cy="112059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2368" y="1261772"/>
            <a:ext cx="2628901" cy="114973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99178" y="1261773"/>
            <a:ext cx="2635623" cy="114973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872" y="2734230"/>
            <a:ext cx="2635623" cy="112059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8071" y="2729745"/>
            <a:ext cx="2698376" cy="112508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99178" y="2735917"/>
            <a:ext cx="2635623" cy="103822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872" y="4146170"/>
            <a:ext cx="2647565" cy="113404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2891" y="4164100"/>
            <a:ext cx="2698379" cy="113404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872" y="5522239"/>
            <a:ext cx="2635623" cy="106682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7294" y="5522239"/>
            <a:ext cx="2635623" cy="106682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2892" y="5517767"/>
            <a:ext cx="2698379" cy="107129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99178" y="5522239"/>
            <a:ext cx="2635623" cy="1066820"/>
          </a:xfrm>
          <a:prstGeom prst="rect">
            <a:avLst/>
          </a:prstGeom>
        </p:spPr>
      </p:pic>
      <p:sp>
        <p:nvSpPr>
          <p:cNvPr id="38" name="Стрелка вправо 37">
            <a:hlinkClick r:id="rId15" action="ppaction://hlinksldjump"/>
          </p:cNvPr>
          <p:cNvSpPr/>
          <p:nvPr/>
        </p:nvSpPr>
        <p:spPr>
          <a:xfrm>
            <a:off x="10775578" y="304799"/>
            <a:ext cx="1165412" cy="537882"/>
          </a:xfrm>
          <a:prstGeom prst="rightArrow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4782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1234224898"/>
              </p:ext>
            </p:extLst>
          </p:nvPr>
        </p:nvGraphicFramePr>
        <p:xfrm>
          <a:off x="80682" y="152402"/>
          <a:ext cx="11958919" cy="6642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827181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215154"/>
            <a:ext cx="10515600" cy="10219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Муниципальные программы </a:t>
            </a:r>
            <a:br>
              <a:rPr lang="ru-RU" sz="3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err="1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Кугейского</a:t>
            </a:r>
            <a:r>
              <a:rPr lang="ru-RU" sz="3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</a:t>
            </a:r>
            <a:endParaRPr lang="ru-RU" sz="3600" b="1" dirty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tx1"/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6871" y="1290911"/>
            <a:ext cx="2572871" cy="1120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hlinkClick r:id="rId2" action="ppaction://hlinkfile"/>
              </a:rPr>
              <a:t>Защита населения и территории от чрезвычайных ситуаций, обеспечение пожарной </a:t>
            </a:r>
            <a:r>
              <a:rPr lang="ru-RU" sz="1200" dirty="0" smtClean="0">
                <a:hlinkClick r:id="rId2" action="ppaction://hlinkfile"/>
              </a:rPr>
              <a:t>безопасности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27291" y="1290911"/>
            <a:ext cx="2635623" cy="1120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hlinkClick r:id="rId3" action="ppaction://hlinkfile"/>
              </a:rPr>
              <a:t>Развитие Культуры </a:t>
            </a:r>
            <a:r>
              <a:rPr lang="ru-RU" sz="1400" dirty="0" err="1" smtClean="0">
                <a:hlinkClick r:id="rId3" action="ppaction://hlinkfile"/>
              </a:rPr>
              <a:t>Кугейского</a:t>
            </a:r>
            <a:r>
              <a:rPr lang="ru-RU" sz="1400" dirty="0" smtClean="0">
                <a:hlinkClick r:id="rId3" action="ppaction://hlinkfile"/>
              </a:rPr>
              <a:t> </a:t>
            </a:r>
            <a:r>
              <a:rPr lang="ru-RU" sz="1400" dirty="0">
                <a:hlinkClick r:id="rId3" action="ppaction://hlinkfile"/>
              </a:rPr>
              <a:t>сельского поселения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85649" y="1261772"/>
            <a:ext cx="2635623" cy="1149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Комплексное развитие систем коммунальной инфраструктуры </a:t>
            </a:r>
            <a:r>
              <a:rPr lang="ru-RU" sz="1400" dirty="0" err="1" smtClean="0"/>
              <a:t>Кугейского</a:t>
            </a:r>
            <a:r>
              <a:rPr lang="ru-RU" sz="1400" dirty="0" smtClean="0"/>
              <a:t> сельского поселения"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099178" y="1261772"/>
            <a:ext cx="2635623" cy="1149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hlinkClick r:id="rId4" action="ppaction://hlinkfile"/>
              </a:rPr>
              <a:t>Развитие транспортной системы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6872" y="2734231"/>
            <a:ext cx="2635623" cy="1120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hlinkClick r:id="rId5" action="ppaction://hlinkfile"/>
              </a:rPr>
              <a:t>Развитие физической культуры и спорта 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099178" y="2729746"/>
            <a:ext cx="2635623" cy="1044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hlinkClick r:id="rId6" action="ppaction://hlinkfile"/>
              </a:rPr>
              <a:t>Управление муниципальными финансами и создание условий для эффективного управления муниципальными финансами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6872" y="4164098"/>
            <a:ext cx="2635623" cy="1044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hlinkClick r:id="rId7" action="ppaction://hlinkfile"/>
              </a:rPr>
              <a:t>Доступная среда 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122894" y="2864215"/>
            <a:ext cx="2635623" cy="1044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hlinkClick r:id="rId8" action="ppaction://hlinkfile"/>
              </a:rPr>
              <a:t>Обеспечение общественного порядка и противодействие преступности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245226" y="4105816"/>
            <a:ext cx="2635623" cy="1066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hlinkClick r:id="rId9" action="ppaction://hlinkfile"/>
              </a:rPr>
              <a:t>Энергоэффективность</a:t>
            </a:r>
            <a:r>
              <a:rPr lang="ru-RU" sz="1400" dirty="0"/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173503" y="2796968"/>
            <a:ext cx="2635623" cy="1066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/>
                <a:ea typeface="Calibri"/>
                <a:hlinkClick r:id="rId10" action="ppaction://hlinkfile"/>
              </a:rPr>
              <a:t>Комплексное благоустройство территории 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176683" y="4092378"/>
            <a:ext cx="2635623" cy="1071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hlinkClick r:id="rId11" action="ppaction://hlinkfile"/>
              </a:rPr>
              <a:t>Обеспечение доступным и комфортным жильем населения Ленинского сельского поселения</a:t>
            </a:r>
            <a:endParaRPr lang="ru-RU" sz="1400" dirty="0"/>
          </a:p>
        </p:txBody>
      </p:sp>
      <p:sp>
        <p:nvSpPr>
          <p:cNvPr id="38" name="Стрелка вверх 37">
            <a:hlinkClick r:id="rId12" action="ppaction://hlinksldjump"/>
          </p:cNvPr>
          <p:cNvSpPr/>
          <p:nvPr/>
        </p:nvSpPr>
        <p:spPr>
          <a:xfrm rot="18522228">
            <a:off x="10860035" y="-55404"/>
            <a:ext cx="862549" cy="1509303"/>
          </a:xfrm>
          <a:prstGeom prst="upArrow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7079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4730"/>
            <a:ext cx="12192000" cy="69127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2364" y="5378825"/>
            <a:ext cx="11107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002060"/>
                </a:solidFill>
                <a:latin typeface="Zanesennyj" pitchFamily="82" charset="0"/>
              </a:rPr>
              <a:t>Спасибо за внимание!</a:t>
            </a:r>
            <a:endParaRPr lang="ru-RU" sz="7200" dirty="0">
              <a:solidFill>
                <a:srgbClr val="002060"/>
              </a:solidFill>
              <a:latin typeface="Zanesennyj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8690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3467" y="214292"/>
            <a:ext cx="10668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Кугейского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714356"/>
            <a:ext cx="12192000" cy="158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42965" y="1000108"/>
            <a:ext cx="9144064" cy="40011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Кугейского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сельского поселения!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7716" y="1502688"/>
            <a:ext cx="104775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dirty="0" smtClean="0"/>
              <a:t>В целях повышения прозрачности бюджета и бюджетного процесса разработан информационный ресурс «Бюджет для граждан». Излагая материал, мы постарались в доступной для граждан форме разъяснить все тонкости сложных механизмов бюджетного процесса. </a:t>
            </a:r>
          </a:p>
          <a:p>
            <a:pPr indent="450000" algn="just"/>
            <a:r>
              <a:rPr lang="ru-RU" dirty="0" smtClean="0"/>
              <a:t>Как формируется доходная и расходная часть местного бюджета? Сколько тратится из бюджета на благоустройство, социальную политику и другие отрасли? Ответы на эти вопросы содержит «Бюджет для граждан».</a:t>
            </a:r>
          </a:p>
          <a:p>
            <a:pPr indent="450000" algn="just"/>
            <a:r>
              <a:rPr lang="ru-RU" dirty="0" smtClean="0"/>
              <a:t>В электронном издании даны определения терминов, рассмотрен механизм бюджетного процесса в </a:t>
            </a:r>
            <a:r>
              <a:rPr lang="ru-RU" dirty="0" err="1" smtClean="0"/>
              <a:t>Кугейском</a:t>
            </a:r>
            <a:r>
              <a:rPr lang="ru-RU" dirty="0" smtClean="0"/>
              <a:t> сельском поселении. Ключевые параметры бюджета на 2016 год приведены в основном разделе практически в полном объеме, дают наглядное представление о сложившейся ситуации.</a:t>
            </a:r>
          </a:p>
          <a:p>
            <a:pPr indent="450000" algn="just"/>
            <a:r>
              <a:rPr lang="ru-RU" dirty="0" smtClean="0"/>
              <a:t>Мы надеемся, что информационный ресурс «Бюджет для граждан» будет интересен для каждого жителя </a:t>
            </a:r>
            <a:r>
              <a:rPr lang="ru-RU" dirty="0" err="1" smtClean="0"/>
              <a:t>Кугейского</a:t>
            </a:r>
            <a:r>
              <a:rPr lang="ru-RU" dirty="0" smtClean="0"/>
              <a:t> сельского поселения.</a:t>
            </a:r>
          </a:p>
          <a:p>
            <a:pPr indent="450000" algn="just"/>
            <a:endParaRPr 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1334787" y="214291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0" y="714356"/>
            <a:ext cx="12192000" cy="158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04971" y="1428736"/>
            <a:ext cx="1000132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Доходы бюджета – денежные средства, поступающие в распоряжение органов государственной власти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460" y="1000108"/>
            <a:ext cx="1524011" cy="138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3524232" y="857232"/>
            <a:ext cx="5238787" cy="36933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4971" y="2071678"/>
            <a:ext cx="1000132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Доходы бюджета любого уровня состоят из налоговых и неналоговых доходов, а также безвозмездных поступлений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619219" y="3000372"/>
            <a:ext cx="2571768" cy="571504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143493" y="3000372"/>
            <a:ext cx="2857520" cy="571504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Неналоговые доходы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8763019" y="3000372"/>
            <a:ext cx="3143272" cy="571504"/>
          </a:xfrm>
          <a:prstGeom prst="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поступления</a:t>
            </a:r>
            <a:endParaRPr lang="ru-RU" dirty="0"/>
          </a:p>
        </p:txBody>
      </p:sp>
      <p:grpSp>
        <p:nvGrpSpPr>
          <p:cNvPr id="2" name="Группа 21"/>
          <p:cNvGrpSpPr/>
          <p:nvPr/>
        </p:nvGrpSpPr>
        <p:grpSpPr>
          <a:xfrm>
            <a:off x="3047978" y="2714620"/>
            <a:ext cx="7527979" cy="215108"/>
            <a:chOff x="1570810" y="2071678"/>
            <a:chExt cx="5645984" cy="215108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>
              <a:off x="1571604" y="2071678"/>
              <a:ext cx="5643602" cy="158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5400000">
              <a:off x="1464447" y="2178835"/>
              <a:ext cx="214314" cy="158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5400000">
              <a:off x="4037009" y="2178041"/>
              <a:ext cx="214314" cy="158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27"/>
          <p:cNvGrpSpPr/>
          <p:nvPr/>
        </p:nvGrpSpPr>
        <p:grpSpPr>
          <a:xfrm rot="16200000">
            <a:off x="-237640" y="4785794"/>
            <a:ext cx="3429024" cy="286811"/>
            <a:chOff x="1570810" y="2071678"/>
            <a:chExt cx="5645984" cy="215108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>
              <a:off x="1571604" y="2071678"/>
              <a:ext cx="5643602" cy="158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5400000">
              <a:off x="1464447" y="2178835"/>
              <a:ext cx="214314" cy="158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5400000">
              <a:off x="4037009" y="2178041"/>
              <a:ext cx="214314" cy="158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32"/>
          <p:cNvGrpSpPr/>
          <p:nvPr/>
        </p:nvGrpSpPr>
        <p:grpSpPr>
          <a:xfrm rot="16200000">
            <a:off x="3286635" y="4785794"/>
            <a:ext cx="3429024" cy="286811"/>
            <a:chOff x="1570810" y="2071678"/>
            <a:chExt cx="5645984" cy="215108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>
              <a:off x="1571604" y="2071678"/>
              <a:ext cx="5643602" cy="158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5400000">
              <a:off x="1464447" y="2178835"/>
              <a:ext cx="214314" cy="158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4037009" y="2178041"/>
              <a:ext cx="214314" cy="158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37"/>
          <p:cNvGrpSpPr/>
          <p:nvPr/>
        </p:nvGrpSpPr>
        <p:grpSpPr>
          <a:xfrm rot="16200000">
            <a:off x="6941879" y="4821513"/>
            <a:ext cx="3357586" cy="286811"/>
            <a:chOff x="1570810" y="2071678"/>
            <a:chExt cx="5645984" cy="215108"/>
          </a:xfrm>
        </p:grpSpPr>
        <p:cxnSp>
          <p:nvCxnSpPr>
            <p:cNvPr id="39" name="Прямая соединительная линия 38"/>
            <p:cNvCxnSpPr/>
            <p:nvPr/>
          </p:nvCxnSpPr>
          <p:spPr>
            <a:xfrm>
              <a:off x="1571604" y="2071678"/>
              <a:ext cx="5643602" cy="158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rot="5400000">
              <a:off x="1464447" y="2178835"/>
              <a:ext cx="214314" cy="158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rot="5400000">
              <a:off x="4037009" y="2178041"/>
              <a:ext cx="214314" cy="158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Прямоугольник 45"/>
          <p:cNvSpPr/>
          <p:nvPr/>
        </p:nvSpPr>
        <p:spPr>
          <a:xfrm>
            <a:off x="1619220" y="3714752"/>
            <a:ext cx="2667019" cy="2928958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лиц;</a:t>
            </a:r>
          </a:p>
          <a:p>
            <a:pPr lvl="0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налог на имущество физических лиц;</a:t>
            </a:r>
          </a:p>
          <a:p>
            <a:pPr lvl="0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земельный налог;</a:t>
            </a:r>
          </a:p>
          <a:p>
            <a:pPr lvl="0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 smtClean="0"/>
              <a:t>Единый сельскохозяйственный налог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200" dirty="0" smtClean="0"/>
              <a:t>Акцизы по подакцизным товарам (продукции), производимым на территории Российской Федерации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143493" y="3643314"/>
            <a:ext cx="2857520" cy="3000396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доходы от использования государственного имущества;</a:t>
            </a:r>
          </a:p>
          <a:p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доходы от платных услуг;</a:t>
            </a:r>
          </a:p>
          <a:p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штрафы за нарушения законодательства о налогах и сборах;</a:t>
            </a:r>
          </a:p>
          <a:p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иные неналоговые доходы.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763019" y="3643314"/>
            <a:ext cx="3143272" cy="3000396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из областного бюджета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дотации субвенции, </a:t>
            </a:r>
          </a:p>
          <a:p>
            <a:r>
              <a:rPr lang="ru-RU" sz="1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иные межбюджетные трансферты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endParaRPr lang="ru-RU" sz="11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74919805"/>
              </p:ext>
            </p:extLst>
          </p:nvPr>
        </p:nvGraphicFramePr>
        <p:xfrm>
          <a:off x="705853" y="445168"/>
          <a:ext cx="10515600" cy="6100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057979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19728" y="81839"/>
            <a:ext cx="949291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бюджета </a:t>
            </a:r>
            <a:r>
              <a:rPr lang="ru-RU" sz="2400" b="1" dirty="0" err="1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Кугейского</a:t>
            </a:r>
            <a:r>
              <a:rPr lang="ru-RU" sz="2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сельского поселения на </a:t>
            </a:r>
            <a:r>
              <a:rPr lang="ru-RU" sz="2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год</a:t>
            </a:r>
            <a:endParaRPr lang="ru-RU" sz="2400" b="1" dirty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tx1"/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1337916"/>
            <a:ext cx="10409365" cy="4571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  <a:tileRect/>
          </a:gradFill>
          <a:ln cmpd="thickThin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innerShdw blurRad="63500" dist="50800" dir="2700000">
              <a:schemeClr val="accent4">
                <a:lumMod val="20000"/>
                <a:lumOff val="8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1" y="1690865"/>
            <a:ext cx="3106199" cy="87395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60141" y="1680921"/>
            <a:ext cx="2823883" cy="893838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12541" y="4986572"/>
            <a:ext cx="2626659" cy="584774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 extrusionH="76200">
            <a:bevelT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сбалансирован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1560" y="2759716"/>
            <a:ext cx="310619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Доходы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1560" y="3717033"/>
            <a:ext cx="3075835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Расходы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1560" y="4986574"/>
            <a:ext cx="310619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Дефицит(-), Профицит(+),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тыс. рублей.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22895" y="2759716"/>
            <a:ext cx="2716305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15 330,5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31861" y="3717033"/>
            <a:ext cx="268941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15330,5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3497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трелка вправо 23"/>
          <p:cNvSpPr/>
          <p:nvPr/>
        </p:nvSpPr>
        <p:spPr>
          <a:xfrm rot="16200000">
            <a:off x="5125177" y="3246130"/>
            <a:ext cx="2006399" cy="4178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2069900">
            <a:off x="8247002" y="2242932"/>
            <a:ext cx="2006399" cy="417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трелка вправо 1"/>
          <p:cNvSpPr/>
          <p:nvPr/>
        </p:nvSpPr>
        <p:spPr>
          <a:xfrm rot="20204792">
            <a:off x="2167670" y="2323213"/>
            <a:ext cx="2006399" cy="417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095176" y="1803641"/>
            <a:ext cx="4226235" cy="6482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15 330,5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75348" y="224734"/>
            <a:ext cx="986589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_PlakatCmplRg" pitchFamily="34" charset="-52"/>
              </a:rPr>
              <a:t>Доходы</a:t>
            </a:r>
            <a:r>
              <a:rPr lang="ru-RU" sz="32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_PlakatCmplRg" pitchFamily="34" charset="-52"/>
              </a:rPr>
              <a:t> бюджета </a:t>
            </a:r>
            <a:r>
              <a:rPr lang="ru-RU" sz="3200" b="1" cap="none" spc="0" dirty="0" err="1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_PlakatCmplRg" pitchFamily="34" charset="-52"/>
              </a:rPr>
              <a:t>Кугейского</a:t>
            </a:r>
            <a:r>
              <a:rPr lang="ru-RU" sz="32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_PlakatCmplRg" pitchFamily="34" charset="-52"/>
              </a:rPr>
              <a:t> сельского поселения </a:t>
            </a:r>
            <a:r>
              <a:rPr lang="ru-RU" sz="32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_PlakatCmplRg" pitchFamily="34" charset="-52"/>
              </a:rPr>
              <a:t>на 2016 год</a:t>
            </a:r>
            <a:r>
              <a:rPr lang="ru-RU" sz="32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_PlakatCmplRg" pitchFamily="34" charset="-52"/>
              </a:rPr>
              <a:t> </a:t>
            </a:r>
          </a:p>
        </p:txBody>
      </p:sp>
      <p:sp>
        <p:nvSpPr>
          <p:cNvPr id="37" name="TextBox 36"/>
          <p:cNvSpPr txBox="1"/>
          <p:nvPr/>
        </p:nvSpPr>
        <p:spPr>
          <a:xfrm rot="10800000" flipH="1" flipV="1">
            <a:off x="4405128" y="4327775"/>
            <a:ext cx="3603455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Неналоговые доходы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142,0 тыс. руб.</a:t>
            </a:r>
            <a:endParaRPr lang="ru-RU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flipH="1">
            <a:off x="8852773" y="2802447"/>
            <a:ext cx="296459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Безвозмездные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поступления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2 302,3 тыс. руб.</a:t>
            </a:r>
            <a:endParaRPr lang="ru-RU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 flipH="1">
            <a:off x="680783" y="2802449"/>
            <a:ext cx="297179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Налоговые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доходы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12 886,2 тыс. руб.</a:t>
            </a:r>
            <a:endParaRPr lang="ru-RU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трелка вверх 24">
            <a:hlinkClick r:id="rId4" action="ppaction://hlinksldjump"/>
          </p:cNvPr>
          <p:cNvSpPr/>
          <p:nvPr/>
        </p:nvSpPr>
        <p:spPr>
          <a:xfrm rot="2131273">
            <a:off x="10682756" y="4476567"/>
            <a:ext cx="862549" cy="1509303"/>
          </a:xfrm>
          <a:prstGeom prst="upArrow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5384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719603"/>
          </a:xfrm>
          <a:ln>
            <a:noFill/>
          </a:ln>
        </p:spPr>
        <p:txBody>
          <a:bodyPr>
            <a:scene3d>
              <a:camera prst="orthographicFront"/>
              <a:lightRig rig="threePt" dir="t"/>
            </a:scene3d>
            <a:sp3d prstMaterial="dkEdge">
              <a:bevelT w="0" h="0"/>
            </a:sp3d>
          </a:bodyPr>
          <a:lstStyle/>
          <a:p>
            <a:pPr algn="ctr"/>
            <a:r>
              <a:rPr lang="ru-RU" dirty="0" smtClean="0">
                <a:ln>
                  <a:solidFill>
                    <a:srgbClr val="00B0F0">
                      <a:alpha val="98000"/>
                    </a:srgbClr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21000">
                      <a:srgbClr val="FF0000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0800000" scaled="0"/>
                  <a:tileRect r="-100000" b="-100000"/>
                </a:gradFill>
                <a:effectLst>
                  <a:glow>
                    <a:schemeClr val="accent1"/>
                  </a:glow>
                  <a:innerShdw blurRad="63500" dist="50800">
                    <a:prstClr val="black"/>
                  </a:innerShdw>
                </a:effectLst>
                <a:latin typeface="AGZeppelin " pitchFamily="2" charset="0"/>
              </a:rPr>
              <a:t>Налоговые доходы</a:t>
            </a:r>
            <a:endParaRPr lang="ru-RU" dirty="0">
              <a:ln>
                <a:solidFill>
                  <a:srgbClr val="00B0F0">
                    <a:alpha val="98000"/>
                  </a:srgbClr>
                </a:solidFill>
              </a:ln>
              <a:gradFill flip="none" rotWithShape="1">
                <a:gsLst>
                  <a:gs pos="0">
                    <a:srgbClr val="FF0000"/>
                  </a:gs>
                  <a:gs pos="21000">
                    <a:srgbClr val="FF0000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0800000" scaled="0"/>
                <a:tileRect r="-100000" b="-100000"/>
              </a:gradFill>
              <a:effectLst>
                <a:glow>
                  <a:schemeClr val="accent1"/>
                </a:glow>
                <a:innerShdw blurRad="63500" dist="50800">
                  <a:prstClr val="black"/>
                </a:innerShdw>
              </a:effectLst>
              <a:latin typeface="AGZeppelin " pitchFamily="2" charset="0"/>
            </a:endParaRPr>
          </a:p>
        </p:txBody>
      </p:sp>
      <p:sp>
        <p:nvSpPr>
          <p:cNvPr id="14" name="Блок-схема: объединение 13"/>
          <p:cNvSpPr/>
          <p:nvPr/>
        </p:nvSpPr>
        <p:spPr>
          <a:xfrm rot="20890145">
            <a:off x="4264073" y="995084"/>
            <a:ext cx="2474259" cy="2563906"/>
          </a:xfrm>
          <a:prstGeom prst="flowChartMerge">
            <a:avLst/>
          </a:prstGeom>
          <a:solidFill>
            <a:srgbClr val="9999FF"/>
          </a:solidFill>
          <a:ln>
            <a:noFill/>
          </a:ln>
          <a:effectLst>
            <a:glow>
              <a:schemeClr val="accent1">
                <a:alpha val="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2794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Налог на доходы физических </a:t>
            </a:r>
            <a:r>
              <a:rPr lang="ru-RU" sz="1600" dirty="0" smtClean="0"/>
              <a:t>лиц</a:t>
            </a:r>
          </a:p>
          <a:p>
            <a:pPr algn="ctr"/>
            <a:r>
              <a:rPr lang="ru-RU" sz="1600" dirty="0" smtClean="0"/>
              <a:t> 2166,3</a:t>
            </a:r>
            <a:endParaRPr lang="ru-RU" sz="1600" dirty="0"/>
          </a:p>
        </p:txBody>
      </p:sp>
      <p:sp>
        <p:nvSpPr>
          <p:cNvPr id="15" name="Блок-схема: объединение 14"/>
          <p:cNvSpPr/>
          <p:nvPr/>
        </p:nvSpPr>
        <p:spPr>
          <a:xfrm rot="13638015">
            <a:off x="3369088" y="3271079"/>
            <a:ext cx="2474259" cy="2563907"/>
          </a:xfrm>
          <a:prstGeom prst="flowChartMerge">
            <a:avLst/>
          </a:prstGeom>
          <a:solidFill>
            <a:srgbClr val="FF66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72000" rtlCol="0" anchor="ctr"/>
          <a:lstStyle/>
          <a:p>
            <a:pPr algn="ctr"/>
            <a:r>
              <a:rPr lang="ru-RU" sz="1600" dirty="0"/>
              <a:t>Земельный </a:t>
            </a:r>
            <a:r>
              <a:rPr lang="ru-RU" sz="1600" dirty="0" smtClean="0"/>
              <a:t>налог  </a:t>
            </a:r>
          </a:p>
          <a:p>
            <a:pPr algn="ctr"/>
            <a:r>
              <a:rPr lang="ru-RU" sz="1600" dirty="0" smtClean="0"/>
              <a:t>5 675,3</a:t>
            </a:r>
            <a:endParaRPr lang="ru-RU" sz="1600" dirty="0"/>
          </a:p>
        </p:txBody>
      </p:sp>
      <p:sp>
        <p:nvSpPr>
          <p:cNvPr id="16" name="Блок-схема: объединение 15"/>
          <p:cNvSpPr/>
          <p:nvPr/>
        </p:nvSpPr>
        <p:spPr>
          <a:xfrm rot="3135705">
            <a:off x="5651057" y="1522439"/>
            <a:ext cx="2474259" cy="2563907"/>
          </a:xfrm>
          <a:prstGeom prst="flowChartMerg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 smtClean="0"/>
          </a:p>
          <a:p>
            <a:pPr algn="ctr"/>
            <a:endParaRPr lang="ru-RU" sz="1100" dirty="0" smtClean="0"/>
          </a:p>
          <a:p>
            <a:pPr algn="ctr"/>
            <a:r>
              <a:rPr lang="ru-RU" sz="1100" dirty="0" smtClean="0"/>
              <a:t>Акцизы </a:t>
            </a:r>
            <a:r>
              <a:rPr lang="ru-RU" sz="1100" dirty="0"/>
              <a:t>по подакцизным товарам (продукции), производимым на территории Российской </a:t>
            </a:r>
            <a:r>
              <a:rPr lang="ru-RU" sz="1100" dirty="0" smtClean="0"/>
              <a:t>Федерации </a:t>
            </a:r>
          </a:p>
          <a:p>
            <a:pPr algn="ctr"/>
            <a:r>
              <a:rPr lang="ru-RU" sz="1100" dirty="0" smtClean="0"/>
              <a:t>1808,6</a:t>
            </a:r>
            <a:endParaRPr lang="ru-RU" sz="1100" dirty="0"/>
          </a:p>
        </p:txBody>
      </p:sp>
      <p:sp>
        <p:nvSpPr>
          <p:cNvPr id="19" name="Блок-схема: объединение 18"/>
          <p:cNvSpPr/>
          <p:nvPr/>
        </p:nvSpPr>
        <p:spPr>
          <a:xfrm rot="17365742">
            <a:off x="3031995" y="1729864"/>
            <a:ext cx="2290099" cy="2654203"/>
          </a:xfrm>
          <a:prstGeom prst="flowChartMerg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400" dirty="0"/>
              <a:t>Единый сельскохозяйственный </a:t>
            </a:r>
            <a:r>
              <a:rPr lang="ru-RU" sz="1400" dirty="0" smtClean="0"/>
              <a:t>налог</a:t>
            </a:r>
          </a:p>
          <a:p>
            <a:pPr algn="ctr"/>
            <a:r>
              <a:rPr lang="ru-RU" sz="1400" dirty="0" smtClean="0"/>
              <a:t>2 897,0</a:t>
            </a:r>
            <a:endParaRPr lang="ru-RU" sz="1400" dirty="0"/>
          </a:p>
        </p:txBody>
      </p:sp>
      <p:sp>
        <p:nvSpPr>
          <p:cNvPr id="20" name="Блок-схема: объединение 19"/>
          <p:cNvSpPr/>
          <p:nvPr/>
        </p:nvSpPr>
        <p:spPr>
          <a:xfrm rot="8309670">
            <a:off x="5431553" y="3340833"/>
            <a:ext cx="2474259" cy="2563906"/>
          </a:xfrm>
          <a:prstGeom prst="flowChartMerge">
            <a:avLst/>
          </a:prstGeom>
          <a:solidFill>
            <a:srgbClr val="FF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dirty="0"/>
              <a:t>Налог на имущество физических </a:t>
            </a:r>
            <a:r>
              <a:rPr lang="ru-RU" sz="1400" dirty="0" smtClean="0"/>
              <a:t>лиц</a:t>
            </a:r>
          </a:p>
          <a:p>
            <a:pPr algn="ctr"/>
            <a:r>
              <a:rPr lang="ru-RU" sz="1400" dirty="0" smtClean="0"/>
              <a:t>339,0</a:t>
            </a:r>
            <a:endParaRPr lang="ru-RU" sz="1400" dirty="0"/>
          </a:p>
        </p:txBody>
      </p:sp>
      <p:sp>
        <p:nvSpPr>
          <p:cNvPr id="21" name="Овал 20"/>
          <p:cNvSpPr/>
          <p:nvPr/>
        </p:nvSpPr>
        <p:spPr>
          <a:xfrm>
            <a:off x="5085009" y="3191036"/>
            <a:ext cx="1552535" cy="92336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12 886,2</a:t>
            </a:r>
            <a:endParaRPr lang="ru-RU" dirty="0"/>
          </a:p>
        </p:txBody>
      </p:sp>
      <p:sp>
        <p:nvSpPr>
          <p:cNvPr id="23" name="Стрелка вверх 22">
            <a:hlinkClick r:id="rId2" action="ppaction://hlinksldjump"/>
          </p:cNvPr>
          <p:cNvSpPr/>
          <p:nvPr/>
        </p:nvSpPr>
        <p:spPr>
          <a:xfrm rot="2131273">
            <a:off x="10682756" y="4476567"/>
            <a:ext cx="862549" cy="1509303"/>
          </a:xfrm>
          <a:prstGeom prst="upArrow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4703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4404"/>
          </a:xfrm>
        </p:spPr>
        <p:txBody>
          <a:bodyPr/>
          <a:lstStyle/>
          <a:p>
            <a:pPr algn="ctr"/>
            <a:r>
              <a:rPr lang="ru-RU" dirty="0" smtClean="0">
                <a:ln>
                  <a:solidFill>
                    <a:srgbClr val="00B0F0">
                      <a:alpha val="98000"/>
                    </a:srgbClr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21000">
                      <a:srgbClr val="FF0000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0800000" scaled="0"/>
                  <a:tileRect r="-100000" b="-100000"/>
                </a:gradFill>
                <a:effectLst>
                  <a:glow>
                    <a:schemeClr val="accent1"/>
                  </a:glow>
                  <a:innerShdw blurRad="63500" dist="50800">
                    <a:prstClr val="black"/>
                  </a:innerShdw>
                </a:effectLst>
                <a:latin typeface="AGZeppelin " pitchFamily="2" charset="0"/>
              </a:rPr>
              <a:t>Неналоговые доходы</a:t>
            </a:r>
            <a:endParaRPr lang="ru-RU" dirty="0"/>
          </a:p>
        </p:txBody>
      </p:sp>
      <p:sp>
        <p:nvSpPr>
          <p:cNvPr id="6" name="Блок-схема: объединение 5"/>
          <p:cNvSpPr/>
          <p:nvPr/>
        </p:nvSpPr>
        <p:spPr>
          <a:xfrm rot="5400000">
            <a:off x="6629396" y="1597958"/>
            <a:ext cx="2935942" cy="4173077"/>
          </a:xfrm>
          <a:prstGeom prst="flowChartMerge">
            <a:avLst/>
          </a:prstGeom>
          <a:solidFill>
            <a:srgbClr val="FF99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/>
              <a:t>Доходы от сдачи в аренду имущества, находящегося в оперативном управлении </a:t>
            </a:r>
            <a:endParaRPr lang="ru-RU" sz="1600" dirty="0" smtClean="0"/>
          </a:p>
          <a:p>
            <a:pPr algn="ctr"/>
            <a:r>
              <a:rPr lang="ru-RU" sz="1600" dirty="0" smtClean="0"/>
              <a:t>72,0</a:t>
            </a:r>
            <a:endParaRPr lang="ru-RU" sz="1600" dirty="0"/>
          </a:p>
        </p:txBody>
      </p:sp>
      <p:sp>
        <p:nvSpPr>
          <p:cNvPr id="7" name="Блок-схема: объединение 6"/>
          <p:cNvSpPr/>
          <p:nvPr/>
        </p:nvSpPr>
        <p:spPr>
          <a:xfrm rot="16200000">
            <a:off x="1900518" y="1597964"/>
            <a:ext cx="2935942" cy="4173064"/>
          </a:xfrm>
          <a:prstGeom prst="flowChartMerge">
            <a:avLst/>
          </a:prstGeom>
          <a:solidFill>
            <a:srgbClr val="9999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Государственная пошлина за совершение нотариальных действий </a:t>
            </a:r>
          </a:p>
          <a:p>
            <a:pPr algn="ctr"/>
            <a:r>
              <a:rPr lang="ru-RU" sz="1400" dirty="0" smtClean="0"/>
              <a:t>56,7</a:t>
            </a:r>
            <a:endParaRPr lang="ru-RU" sz="1400" dirty="0"/>
          </a:p>
        </p:txBody>
      </p:sp>
      <p:sp>
        <p:nvSpPr>
          <p:cNvPr id="8" name="Блок-схема: извлечение 7"/>
          <p:cNvSpPr/>
          <p:nvPr/>
        </p:nvSpPr>
        <p:spPr>
          <a:xfrm>
            <a:off x="3904125" y="3888443"/>
            <a:ext cx="3733803" cy="2528047"/>
          </a:xfrm>
          <a:prstGeom prst="flowChartExtra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Штрафы, санкции, возмещение ущерба </a:t>
            </a:r>
          </a:p>
          <a:p>
            <a:pPr algn="ctr"/>
            <a:r>
              <a:rPr lang="ru-RU" sz="1600" dirty="0" smtClean="0"/>
              <a:t>13,3</a:t>
            </a:r>
            <a:endParaRPr lang="ru-RU" sz="1600" dirty="0"/>
          </a:p>
        </p:txBody>
      </p:sp>
      <p:sp>
        <p:nvSpPr>
          <p:cNvPr id="9" name="Овал 8"/>
          <p:cNvSpPr/>
          <p:nvPr/>
        </p:nvSpPr>
        <p:spPr>
          <a:xfrm>
            <a:off x="5085009" y="3191036"/>
            <a:ext cx="1552535" cy="92336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142,0</a:t>
            </a:r>
            <a:endParaRPr lang="ru-RU" dirty="0"/>
          </a:p>
        </p:txBody>
      </p:sp>
      <p:sp>
        <p:nvSpPr>
          <p:cNvPr id="10" name="Стрелка вверх 9">
            <a:hlinkClick r:id="rId2" action="ppaction://hlinksldjump"/>
          </p:cNvPr>
          <p:cNvSpPr/>
          <p:nvPr/>
        </p:nvSpPr>
        <p:spPr>
          <a:xfrm rot="2131273">
            <a:off x="10682756" y="4476567"/>
            <a:ext cx="862549" cy="1509303"/>
          </a:xfrm>
          <a:prstGeom prst="upArrow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1005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132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_PlakatCmplRg" pitchFamily="34" charset="-52"/>
              </a:rPr>
              <a:t>Расходы  </a:t>
            </a:r>
            <a:r>
              <a:rPr lang="ru-RU" sz="3200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_PlakatCmplRg" pitchFamily="34" charset="-52"/>
              </a:rPr>
              <a:t>бюджета </a:t>
            </a:r>
            <a:r>
              <a:rPr lang="ru-RU" sz="32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_PlakatCmplRg" pitchFamily="34" charset="-52"/>
              </a:rPr>
              <a:t/>
            </a:r>
            <a:br>
              <a:rPr lang="ru-RU" sz="32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_PlakatCmplRg" pitchFamily="34" charset="-52"/>
              </a:rPr>
            </a:br>
            <a:r>
              <a:rPr lang="ru-RU" sz="3200" b="1" dirty="0" err="1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_PlakatCmplRg" pitchFamily="34" charset="-52"/>
              </a:rPr>
              <a:t>Кугейского</a:t>
            </a:r>
            <a:r>
              <a:rPr lang="ru-RU" sz="32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_PlakatCmplRg" pitchFamily="34" charset="-52"/>
              </a:rPr>
              <a:t> </a:t>
            </a:r>
            <a:r>
              <a:rPr lang="ru-RU" sz="3200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_PlakatCmplRg" pitchFamily="34" charset="-52"/>
              </a:rPr>
              <a:t>сельского </a:t>
            </a:r>
            <a:r>
              <a:rPr lang="ru-RU" sz="32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_PlakatCmplRg" pitchFamily="34" charset="-52"/>
              </a:rPr>
              <a:t>поселения на 2016 год</a:t>
            </a:r>
            <a:endParaRPr lang="ru-RU" sz="3200" b="1" dirty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tx1"/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_PlakatCmplRg" pitchFamily="34" charset="-52"/>
            </a:endParaRPr>
          </a:p>
        </p:txBody>
      </p:sp>
      <p:sp>
        <p:nvSpPr>
          <p:cNvPr id="3" name="Стрелка вверх 2">
            <a:hlinkClick r:id="rId3" action="ppaction://hlinksldjump"/>
          </p:cNvPr>
          <p:cNvSpPr/>
          <p:nvPr/>
        </p:nvSpPr>
        <p:spPr>
          <a:xfrm rot="2131273">
            <a:off x="11122027" y="114925"/>
            <a:ext cx="862549" cy="1509303"/>
          </a:xfrm>
          <a:prstGeom prst="upArrow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07202304"/>
              </p:ext>
            </p:extLst>
          </p:nvPr>
        </p:nvGraphicFramePr>
        <p:xfrm>
          <a:off x="502025" y="1506071"/>
          <a:ext cx="11051276" cy="487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Стрелка вверх 5">
            <a:hlinkClick r:id="rId3" action="ppaction://hlinksldjump"/>
          </p:cNvPr>
          <p:cNvSpPr/>
          <p:nvPr/>
        </p:nvSpPr>
        <p:spPr>
          <a:xfrm rot="2131273">
            <a:off x="11122028" y="114923"/>
            <a:ext cx="862549" cy="1509303"/>
          </a:xfrm>
          <a:prstGeom prst="upArrow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трелка вправо 1">
            <a:hlinkClick r:id="rId5" action="ppaction://hlinksldjump"/>
          </p:cNvPr>
          <p:cNvSpPr/>
          <p:nvPr/>
        </p:nvSpPr>
        <p:spPr>
          <a:xfrm>
            <a:off x="10865225" y="6194612"/>
            <a:ext cx="1165412" cy="537882"/>
          </a:xfrm>
          <a:prstGeom prst="rightArrow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936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1476</TotalTime>
  <Words>627</Words>
  <Application>Microsoft Office PowerPoint</Application>
  <PresentationFormat>Произвольный</PresentationFormat>
  <Paragraphs>113</Paragraphs>
  <Slides>13</Slides>
  <Notes>4</Notes>
  <HiddenSlides>5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Налоговые доходы</vt:lpstr>
      <vt:lpstr>Неналоговые доходы</vt:lpstr>
      <vt:lpstr>Расходы  бюджета  Кугейского сельского поселения на 2016 год</vt:lpstr>
      <vt:lpstr>Муниципальные программы  Кугейского сельского поселения</vt:lpstr>
      <vt:lpstr>Слайд 11</vt:lpstr>
      <vt:lpstr>Муниципальные программы  Кугейского сельского поселения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Резида</dc:creator>
  <cp:lastModifiedBy>1</cp:lastModifiedBy>
  <cp:revision>133</cp:revision>
  <dcterms:created xsi:type="dcterms:W3CDTF">2014-05-14T05:15:54Z</dcterms:created>
  <dcterms:modified xsi:type="dcterms:W3CDTF">2017-02-27T10:45:22Z</dcterms:modified>
</cp:coreProperties>
</file>