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1"/>
  </p:notesMasterIdLst>
  <p:sldIdLst>
    <p:sldId id="256" r:id="rId2"/>
    <p:sldId id="307" r:id="rId3"/>
    <p:sldId id="304" r:id="rId4"/>
    <p:sldId id="305" r:id="rId5"/>
    <p:sldId id="293" r:id="rId6"/>
    <p:sldId id="295" r:id="rId7"/>
    <p:sldId id="308" r:id="rId8"/>
    <p:sldId id="309" r:id="rId9"/>
    <p:sldId id="30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FF7C80"/>
    <a:srgbClr val="CC99FF"/>
    <a:srgbClr val="FF6600"/>
    <a:srgbClr val="000099"/>
    <a:srgbClr val="9900FF"/>
    <a:srgbClr val="FF6699"/>
    <a:srgbClr val="CC0099"/>
    <a:srgbClr val="CCFF99"/>
    <a:srgbClr val="FF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1845" autoAdjust="0"/>
  </p:normalViewPr>
  <p:slideViewPr>
    <p:cSldViewPr>
      <p:cViewPr>
        <p:scale>
          <a:sx n="70" d="100"/>
          <a:sy n="70" d="100"/>
        </p:scale>
        <p:origin x="-1164" y="-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6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2937.9</c:v>
                </c:pt>
                <c:pt idx="1">
                  <c:v>2452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CC99FF"/>
            </a:solidFill>
          </c:spPr>
          <c:dLbls>
            <c:dLbl>
              <c:idx val="0"/>
              <c:layout>
                <c:manualLayout>
                  <c:x val="0"/>
                  <c:y val="3.125000000000001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rgbClr val="CC0000"/>
                    </a:solidFill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16610.5</c:v>
                </c:pt>
                <c:pt idx="1">
                  <c:v>15423.2</c:v>
                </c:pt>
              </c:numCache>
            </c:numRef>
          </c:val>
        </c:ser>
        <c:dLbls>
          <c:showVal val="1"/>
        </c:dLbls>
        <c:gapWidth val="75"/>
        <c:overlap val="100"/>
        <c:axId val="74953856"/>
        <c:axId val="74955392"/>
      </c:barChart>
      <c:catAx>
        <c:axId val="749538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74955392"/>
        <c:crosses val="autoZero"/>
        <c:auto val="1"/>
        <c:lblAlgn val="ctr"/>
        <c:lblOffset val="100"/>
      </c:catAx>
      <c:valAx>
        <c:axId val="74955392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400">
                <a:solidFill>
                  <a:srgbClr val="000099"/>
                </a:solidFill>
                <a:latin typeface="+mj-lt"/>
              </a:defRPr>
            </a:pPr>
            <a:endParaRPr lang="ru-RU"/>
          </a:p>
        </c:txPr>
        <c:crossAx val="74953856"/>
        <c:crosses val="autoZero"/>
        <c:crossBetween val="between"/>
      </c:valAx>
      <c:spPr>
        <a:solidFill>
          <a:srgbClr val="CCFF99"/>
        </a:solidFill>
      </c:spPr>
    </c:plotArea>
    <c:legend>
      <c:legendPos val="b"/>
      <c:layout/>
      <c:txPr>
        <a:bodyPr/>
        <a:lstStyle/>
        <a:p>
          <a:pPr>
            <a:defRPr>
              <a:solidFill>
                <a:srgbClr val="000099"/>
              </a:solidFill>
            </a:defRPr>
          </a:pPr>
          <a:endParaRPr lang="ru-RU"/>
        </a:p>
      </c:txPr>
    </c:legend>
    <c:plotVisOnly val="1"/>
  </c:chart>
  <c:spPr>
    <a:solidFill>
      <a:schemeClr val="accent3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00CC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FF6699"/>
              </a:solidFill>
            </c:spPr>
          </c:dPt>
          <c:dPt>
            <c:idx val="5"/>
            <c:spPr>
              <a:solidFill>
                <a:srgbClr val="000099"/>
              </a:solidFill>
            </c:spPr>
          </c:dPt>
          <c:cat>
            <c:strRef>
              <c:f>Лист1!$A$2:$A$10</c:f>
              <c:strCache>
                <c:ptCount val="6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госпошлина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2770.3</c:v>
                </c:pt>
                <c:pt idx="1">
                  <c:v>2046.6</c:v>
                </c:pt>
                <c:pt idx="2">
                  <c:v>4676.1000000000004</c:v>
                </c:pt>
                <c:pt idx="3">
                  <c:v>440.7</c:v>
                </c:pt>
                <c:pt idx="4">
                  <c:v>5338.1</c:v>
                </c:pt>
                <c:pt idx="5">
                  <c:v>32.799999999999997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642191601049915"/>
          <c:y val="0.10918011811023622"/>
          <c:w val="0.33107808398950167"/>
          <c:h val="0.8908198818897635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>
        <c:manualLayout>
          <c:layoutTarget val="inner"/>
          <c:xMode val="edge"/>
          <c:yMode val="edge"/>
          <c:x val="4.2206075620477665E-2"/>
          <c:y val="0.17539696304922522"/>
          <c:w val="0.60924364416380961"/>
          <c:h val="0.7686973360448744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0"/>
            <c:spPr>
              <a:solidFill>
                <a:srgbClr val="00B050"/>
              </a:solidFill>
              <a:ln>
                <a:solidFill>
                  <a:schemeClr val="bg2"/>
                </a:solidFill>
              </a:ln>
            </c:spPr>
          </c:dPt>
          <c:dPt>
            <c:idx val="1"/>
            <c:spPr>
              <a:solidFill>
                <a:srgbClr val="FFFF00"/>
              </a:solidFill>
              <a:ln>
                <a:solidFill>
                  <a:schemeClr val="accent1"/>
                </a:solidFill>
              </a:ln>
            </c:spPr>
          </c:dPt>
          <c:dPt>
            <c:idx val="2"/>
            <c:spPr>
              <a:solidFill>
                <a:srgbClr val="CC0099"/>
              </a:solidFill>
              <a:ln>
                <a:solidFill>
                  <a:schemeClr val="accent1"/>
                </a:solidFill>
              </a:ln>
            </c:spPr>
          </c:dPt>
          <c:cat>
            <c:strRef>
              <c:f>Лист1!$A$2:$A$6</c:f>
              <c:strCache>
                <c:ptCount val="3"/>
                <c:pt idx="0">
                  <c:v>доходы от использования имущества</c:v>
                </c:pt>
                <c:pt idx="1">
                  <c:v>доходы от оказания платных услуг (работ) и компенсации затрат государства</c:v>
                </c:pt>
                <c:pt idx="2">
                  <c:v>штрафы, санкции, возмещение ущерба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108.2</c:v>
                </c:pt>
                <c:pt idx="1">
                  <c:v>9.1999999999999993</c:v>
                </c:pt>
                <c:pt idx="2">
                  <c:v>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384891732283512"/>
          <c:y val="1.9266549895077117E-2"/>
          <c:w val="0.33365108267716537"/>
          <c:h val="0.90667751791122442"/>
        </c:manualLayout>
      </c:layout>
      <c:spPr>
        <a:noFill/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>
        <c:manualLayout>
          <c:layoutTarget val="inner"/>
          <c:xMode val="edge"/>
          <c:yMode val="edge"/>
          <c:x val="5.5309875328083992E-2"/>
          <c:y val="0.16364074803149606"/>
          <c:w val="0.54715616797900257"/>
          <c:h val="0.8207342519685039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14403.6</c:v>
                </c:pt>
                <c:pt idx="1">
                  <c:v>2328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spPr>
    <a:ln>
      <a:solidFill>
        <a:srgbClr val="CCFF99"/>
      </a:solidFill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0.41007</cdr:x>
      <cdr:y>0.55825</cdr:y>
    </cdr:from>
    <cdr:to>
      <cdr:x>0.5482</cdr:x>
      <cdr:y>0.73253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14644" y="29289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108,2</a:t>
          </a:r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0.20504</cdr:x>
      <cdr:y>0.32678</cdr:y>
    </cdr:from>
    <cdr:to>
      <cdr:x>0.34317</cdr:x>
      <cdr:y>0.50106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57322" y="17145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0.23741</cdr:x>
      <cdr:y>0.29955</cdr:y>
    </cdr:from>
    <cdr:to>
      <cdr:x>0.32158</cdr:x>
      <cdr:y>0.34039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571635" y="1571653"/>
          <a:ext cx="557191" cy="214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9,1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0.30216</cdr:x>
      <cdr:y>0.20424</cdr:y>
    </cdr:from>
    <cdr:to>
      <cdr:x>0.38633</cdr:x>
      <cdr:y>0.2587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00264" y="1071589"/>
          <a:ext cx="557202" cy="2857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1,0</a:t>
          </a:r>
          <a:endParaRPr lang="ru-RU" sz="14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0.17187</cdr:x>
      <cdr:y>0.2539</cdr:y>
    </cdr:from>
    <cdr:to>
      <cdr:x>0.28906</cdr:x>
      <cdr:y>0.35937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47736" y="1031868"/>
          <a:ext cx="714379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36,0%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0.48828</cdr:x>
      <cdr:y>0.57031</cdr:y>
    </cdr:from>
    <cdr:to>
      <cdr:x>0.63828</cdr:x>
      <cdr:y>0.79531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76562" y="23177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64,0%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0.05468</cdr:x>
      <cdr:y>0.37695</cdr:y>
    </cdr:from>
    <cdr:to>
      <cdr:x>0.20468</cdr:x>
      <cdr:y>0.60195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3356" y="153193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07.02.2017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07.02.2017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0" y="2643182"/>
            <a:ext cx="7072205" cy="2810238"/>
          </a:xfrm>
        </p:spPr>
        <p:txBody>
          <a:bodyPr>
            <a:normAutofit/>
          </a:bodyPr>
          <a:lstStyle/>
          <a:p>
            <a:pPr algn="ctr"/>
            <a:r>
              <a:rPr lang="ru-RU" sz="3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</a:t>
            </a:r>
            <a:r>
              <a:rPr lang="x-none" sz="3800" b="1" i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юджет</a:t>
            </a:r>
            <a:r>
              <a:rPr lang="ru-RU" sz="3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                         </a:t>
            </a:r>
            <a:r>
              <a:rPr lang="ru-RU" sz="3800" b="1" i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Кугейского</a:t>
            </a:r>
            <a:r>
              <a:rPr lang="x-none" sz="3800" b="1" i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800" b="1" i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x-none" sz="3800" b="1" i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r>
              <a:rPr lang="ru-RU" sz="3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</a:t>
            </a:r>
            <a:r>
              <a:rPr lang="ru-RU" sz="3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endParaRPr lang="ru-RU" sz="3800" b="1" i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x-none" sz="3800" b="1" i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x-none" sz="3800" b="1" i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x-none" sz="3800" b="1" i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ru-RU" sz="3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x-none" sz="3800" b="1" i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800" b="1" i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800" b="1" i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5928" y="1061120"/>
            <a:ext cx="8424935" cy="1200329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dirty="0" smtClean="0">
                <a:ln w="17780" cmpd="sng">
                  <a:noFill/>
                  <a:prstDash val="solid"/>
                  <a:miter lim="800000"/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Администрация </a:t>
            </a:r>
            <a:r>
              <a:rPr lang="ru-RU" sz="3600" b="1" i="1" dirty="0" err="1" smtClean="0">
                <a:ln w="17780" cmpd="sng">
                  <a:noFill/>
                  <a:prstDash val="solid"/>
                  <a:miter lim="800000"/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Кугейского</a:t>
            </a:r>
            <a:r>
              <a:rPr lang="ru-RU" sz="3600" b="1" i="1" dirty="0" smtClean="0">
                <a:ln w="17780" cmpd="sng">
                  <a:noFill/>
                  <a:prstDash val="solid"/>
                  <a:miter lim="800000"/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n w="17780" cmpd="sng">
                  <a:noFill/>
                  <a:prstDash val="solid"/>
                  <a:miter lim="800000"/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  <a:endParaRPr lang="ru-RU" sz="3600" b="1" i="1" dirty="0">
              <a:ln w="17780" cmpd="sng">
                <a:noFill/>
                <a:prstDash val="solid"/>
                <a:miter lim="800000"/>
              </a:ln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366970" y="3795714"/>
            <a:ext cx="7072205" cy="1810106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Основные показатели исполнения бюджета за </a:t>
            </a:r>
            <a:r>
              <a:rPr lang="ru-RU" sz="32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2016 </a:t>
            </a:r>
            <a:r>
              <a:rPr lang="ru-RU" sz="32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год</a:t>
            </a:r>
            <a:endParaRPr lang="ru-RU" sz="3200" dirty="0"/>
          </a:p>
        </p:txBody>
      </p:sp>
      <p:graphicFrame>
        <p:nvGraphicFramePr>
          <p:cNvPr id="4" name="Group 116"/>
          <p:cNvGraphicFramePr>
            <a:graphicFrameLocks noGrp="1"/>
          </p:cNvGraphicFramePr>
          <p:nvPr>
            <p:ph idx="1"/>
          </p:nvPr>
        </p:nvGraphicFramePr>
        <p:xfrm>
          <a:off x="285720" y="1000105"/>
          <a:ext cx="8429683" cy="525208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438757"/>
                <a:gridCol w="1741530"/>
                <a:gridCol w="2576974"/>
                <a:gridCol w="1672422"/>
              </a:tblGrid>
              <a:tr h="88613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Доходная часть бюджета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46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показателя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Утвержденный план на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2016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Фактическое исполнение на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01.01.2017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 исполнения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58460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Общий объем доходов, всего: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16087,1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17875,2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111,1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83074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т.ч. налоговые и неналоговые поступления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13635,0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15423,2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113,1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58460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т.ч. безвозмездные поступления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2452,1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2452,0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  <a:tr h="50185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Расходная часть бюджета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460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Общий объём расходов, всего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17510,0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16731,6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95,5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0185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Дефицит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-1422,9</a:t>
                      </a: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1143,6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21517" name="AutoShape 77" descr="Крупная сетка"/>
          <p:cNvSpPr>
            <a:spLocks noChangeArrowheads="1"/>
          </p:cNvSpPr>
          <p:nvPr/>
        </p:nvSpPr>
        <p:spPr bwMode="auto">
          <a:xfrm>
            <a:off x="642910" y="357166"/>
            <a:ext cx="7813706" cy="109853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b="1" dirty="0" smtClean="0">
                <a:solidFill>
                  <a:srgbClr val="009900"/>
                </a:solidFill>
              </a:rPr>
              <a:t>Динамика доходов бюджета </a:t>
            </a:r>
            <a:r>
              <a:rPr lang="ru-RU" sz="2400" b="1" dirty="0" err="1" smtClean="0">
                <a:solidFill>
                  <a:srgbClr val="009900"/>
                </a:solidFill>
              </a:rPr>
              <a:t>Кугейского</a:t>
            </a:r>
            <a:endParaRPr lang="ru-RU" sz="2400" b="1" dirty="0" smtClean="0">
              <a:solidFill>
                <a:srgbClr val="009900"/>
              </a:solidFill>
            </a:endParaRPr>
          </a:p>
          <a:p>
            <a:pPr algn="ctr" eaLnBrk="1" hangingPunct="1"/>
            <a:r>
              <a:rPr lang="ru-RU" sz="2400" b="1" dirty="0" smtClean="0">
                <a:solidFill>
                  <a:srgbClr val="009900"/>
                </a:solidFill>
              </a:rPr>
              <a:t> сельского поселения в </a:t>
            </a:r>
            <a:r>
              <a:rPr lang="ru-RU" sz="2400" b="1" dirty="0" smtClean="0">
                <a:solidFill>
                  <a:srgbClr val="009900"/>
                </a:solidFill>
              </a:rPr>
              <a:t>2015-2016гг</a:t>
            </a:r>
            <a:r>
              <a:rPr lang="ru-RU" sz="2400" b="1" dirty="0" smtClean="0">
                <a:solidFill>
                  <a:srgbClr val="009900"/>
                </a:solidFill>
              </a:rPr>
              <a:t>.</a:t>
            </a:r>
            <a:endParaRPr lang="ru-RU" altLang="ru-RU" sz="2400" dirty="0"/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1500166" y="20002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8391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071546"/>
            <a:ext cx="8286808" cy="5597542"/>
          </a:xfrm>
          <a:solidFill>
            <a:srgbClr val="CCCCFF"/>
          </a:solidFill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8596" y="285728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доходов бюджета </a:t>
            </a:r>
            <a:r>
              <a:rPr lang="ru-RU" sz="24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Кугейского</a:t>
            </a:r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в </a:t>
            </a:r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1524000" y="1397000"/>
          <a:ext cx="6096000" cy="5175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935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285728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CFF99"/>
                </a:solidFill>
                <a:latin typeface="Times New Roman" pitchFamily="18" charset="0"/>
                <a:cs typeface="Times New Roman" pitchFamily="18" charset="0"/>
              </a:rPr>
              <a:t>Структура неналоговых доходов бюджета </a:t>
            </a:r>
            <a:r>
              <a:rPr lang="ru-RU" sz="2400" b="1" dirty="0" err="1" smtClean="0">
                <a:solidFill>
                  <a:srgbClr val="CCFF99"/>
                </a:solidFill>
                <a:latin typeface="Times New Roman" pitchFamily="18" charset="0"/>
                <a:cs typeface="Times New Roman" pitchFamily="18" charset="0"/>
              </a:rPr>
              <a:t>Кугейского</a:t>
            </a:r>
            <a:r>
              <a:rPr lang="ru-RU" sz="2400" b="1" dirty="0" smtClean="0">
                <a:solidFill>
                  <a:srgbClr val="CCFF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CFF99"/>
                </a:solidFill>
                <a:latin typeface="Times New Roman" pitchFamily="18" charset="0"/>
                <a:cs typeface="Times New Roman" pitchFamily="18" charset="0"/>
              </a:rPr>
              <a:t>сельского поселения в </a:t>
            </a:r>
            <a:r>
              <a:rPr lang="ru-RU" sz="2400" b="1" dirty="0" smtClean="0">
                <a:solidFill>
                  <a:srgbClr val="CCFF99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400" b="1" dirty="0" smtClean="0">
                <a:solidFill>
                  <a:srgbClr val="CCFF99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400" dirty="0">
              <a:solidFill>
                <a:srgbClr val="CC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1000100" y="1428736"/>
          <a:ext cx="6619900" cy="524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00303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Багетная рамка 44"/>
          <p:cNvSpPr/>
          <p:nvPr/>
        </p:nvSpPr>
        <p:spPr>
          <a:xfrm>
            <a:off x="1928794" y="1714488"/>
            <a:ext cx="5786478" cy="1241037"/>
          </a:xfrm>
          <a:prstGeom prst="beve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2452,0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357166"/>
            <a:ext cx="7399420" cy="120032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i="1" dirty="0" smtClean="0">
                <a:ln w="10541" cmpd="sng">
                  <a:solidFill>
                    <a:schemeClr val="tx2"/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в бюджет       </a:t>
            </a:r>
            <a:r>
              <a:rPr lang="ru-RU" sz="2400" b="1" i="1" dirty="0" err="1" smtClean="0">
                <a:ln w="10541" cmpd="sng">
                  <a:solidFill>
                    <a:schemeClr val="tx2"/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Кугейского</a:t>
            </a:r>
            <a:r>
              <a:rPr lang="ru-RU" sz="2400" b="1" i="1" dirty="0" smtClean="0">
                <a:ln w="10541" cmpd="sng">
                  <a:solidFill>
                    <a:schemeClr val="tx2"/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smtClean="0">
                <a:ln w="10541" cmpd="sng">
                  <a:solidFill>
                    <a:schemeClr val="tx2"/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2400" b="1" i="1" dirty="0" smtClean="0">
                <a:ln w="10541" cmpd="sng">
                  <a:solidFill>
                    <a:schemeClr val="tx2"/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Азовского  </a:t>
            </a:r>
            <a:r>
              <a:rPr lang="ru-RU" sz="2400" b="1" i="1" dirty="0" smtClean="0">
                <a:ln w="10541" cmpd="sng">
                  <a:solidFill>
                    <a:schemeClr val="tx2"/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района в </a:t>
            </a:r>
            <a:r>
              <a:rPr lang="ru-RU" sz="2400" b="1" i="1" dirty="0" smtClean="0">
                <a:ln w="10541" cmpd="sng">
                  <a:solidFill>
                    <a:schemeClr val="tx2"/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400" b="1" i="1" dirty="0" smtClean="0">
                <a:ln w="10541" cmpd="sng">
                  <a:solidFill>
                    <a:schemeClr val="tx2"/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400" b="1" cap="none" spc="0" dirty="0" smtClean="0">
              <a:ln w="10541" cmpd="sng">
                <a:solidFill>
                  <a:schemeClr val="tx2"/>
                </a:solidFill>
                <a:prstDash val="solid"/>
              </a:ln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4714876" y="3541336"/>
            <a:ext cx="3714776" cy="1513225"/>
          </a:xfrm>
          <a:prstGeom prst="bevel">
            <a:avLst/>
          </a:prstGeom>
          <a:solidFill>
            <a:schemeClr val="accent4">
              <a:lumMod val="50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Субвенции бюджетам субъектов Российской Федерации и муниципальных образований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174,8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flipH="1">
            <a:off x="571472" y="5429264"/>
            <a:ext cx="3643338" cy="1226939"/>
          </a:xfrm>
          <a:prstGeom prst="bevel">
            <a:avLst/>
          </a:prstGeom>
          <a:solidFill>
            <a:schemeClr val="accent1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Иные межбюджетные трансферты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139,6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flipH="1">
            <a:off x="571472" y="3643314"/>
            <a:ext cx="3571902" cy="1226939"/>
          </a:xfrm>
          <a:prstGeom prst="bevel">
            <a:avLst/>
          </a:prstGeom>
          <a:solidFill>
            <a:schemeClr val="accent4">
              <a:lumMod val="50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обеспеченности                        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2127,3  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4857752" y="5429264"/>
            <a:ext cx="3643338" cy="1226939"/>
          </a:xfrm>
          <a:prstGeom prst="bevel">
            <a:avLst/>
          </a:prstGeom>
          <a:solidFill>
            <a:schemeClr val="accent1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безвозмездные поступления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10,0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3294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8327928" cy="285752"/>
          </a:xfrm>
        </p:spPr>
        <p:txBody>
          <a:bodyPr/>
          <a:lstStyle/>
          <a:p>
            <a:pPr algn="ctr"/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FF99"/>
                </a:solidFill>
                <a:effectLst/>
              </a:rPr>
              <a:t/>
            </a:r>
            <a:b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FF99"/>
                </a:solidFill>
                <a:effectLst/>
              </a:rPr>
            </a:b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CFF99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14290"/>
            <a:ext cx="8399366" cy="642942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Расходы бюджета </a:t>
            </a:r>
            <a:r>
              <a:rPr lang="ru-RU" sz="3200" b="1" dirty="0" err="1" smtClean="0">
                <a:solidFill>
                  <a:srgbClr val="000099"/>
                </a:solidFill>
              </a:rPr>
              <a:t>Кугейского</a:t>
            </a:r>
            <a:r>
              <a:rPr lang="ru-RU" sz="3200" b="1" dirty="0" smtClean="0">
                <a:solidFill>
                  <a:srgbClr val="000099"/>
                </a:solidFill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</a:rPr>
              <a:t>сельского поселения за </a:t>
            </a:r>
            <a:r>
              <a:rPr lang="ru-RU" sz="3200" b="1" dirty="0" smtClean="0">
                <a:solidFill>
                  <a:srgbClr val="000099"/>
                </a:solidFill>
              </a:rPr>
              <a:t>2016 </a:t>
            </a:r>
            <a:r>
              <a:rPr lang="ru-RU" sz="3200" b="1" dirty="0" smtClean="0">
                <a:solidFill>
                  <a:srgbClr val="000099"/>
                </a:solidFill>
              </a:rPr>
              <a:t>год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714348" y="1714488"/>
            <a:ext cx="2286016" cy="1042416"/>
          </a:xfrm>
          <a:prstGeom prst="bevel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Национальная оборона 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174,8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642910" y="3143248"/>
            <a:ext cx="2357454" cy="1042416"/>
          </a:xfrm>
          <a:prstGeom prst="bevel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/>
              <a:t>Национальная безопасность и правоохранительная деятельность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222,7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571472" y="4643446"/>
            <a:ext cx="2357454" cy="1042416"/>
          </a:xfrm>
          <a:prstGeom prst="bevel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Общеэкономические вопросы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19,7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3357554" y="4786322"/>
            <a:ext cx="2357454" cy="1042416"/>
          </a:xfrm>
          <a:prstGeom prst="bevel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Дорожное  хозяйство (дорожные фонды)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1987,5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6143636" y="4857760"/>
            <a:ext cx="2571768" cy="1042416"/>
          </a:xfrm>
          <a:prstGeom prst="bevel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Жилищно-коммунальное хозяйство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2327,2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3500430" y="3214686"/>
            <a:ext cx="2286016" cy="1042416"/>
          </a:xfrm>
          <a:prstGeom prst="bevel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16731,6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3357554" y="1714488"/>
            <a:ext cx="2571768" cy="1042416"/>
          </a:xfrm>
          <a:prstGeom prst="bevel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Общегосударственные вопросы </a:t>
            </a:r>
          </a:p>
          <a:p>
            <a:pPr algn="ctr"/>
            <a:r>
              <a:rPr lang="ru-RU" sz="1400" b="1" dirty="0" smtClean="0"/>
              <a:t>7202,8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агетная рамка 16"/>
          <p:cNvSpPr/>
          <p:nvPr/>
        </p:nvSpPr>
        <p:spPr>
          <a:xfrm>
            <a:off x="6286512" y="3000372"/>
            <a:ext cx="2286016" cy="1042416"/>
          </a:xfrm>
          <a:prstGeom prst="bevel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Социальная политика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337,1</a:t>
            </a:r>
            <a:endParaRPr lang="ru-RU" sz="1400" dirty="0"/>
          </a:p>
        </p:txBody>
      </p:sp>
      <p:sp>
        <p:nvSpPr>
          <p:cNvPr id="18" name="Багетная рамка 17"/>
          <p:cNvSpPr/>
          <p:nvPr/>
        </p:nvSpPr>
        <p:spPr>
          <a:xfrm>
            <a:off x="6357950" y="1714488"/>
            <a:ext cx="2286016" cy="1042416"/>
          </a:xfrm>
          <a:prstGeom prst="bevel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Культура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4383,9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357166"/>
            <a:ext cx="8572560" cy="1071570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Структура программных и непрограммных расходов бюджета </a:t>
            </a:r>
            <a:r>
              <a:rPr lang="ru-RU" sz="26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Кугейского</a:t>
            </a:r>
            <a:r>
              <a:rPr lang="ru-RU" sz="2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сельского поселения в </a:t>
            </a:r>
            <a:r>
              <a:rPr lang="ru-RU" sz="2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600" b="1" dirty="0">
              <a:solidFill>
                <a:srgbClr val="000099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агетная рамка 14"/>
          <p:cNvSpPr/>
          <p:nvPr/>
        </p:nvSpPr>
        <p:spPr>
          <a:xfrm>
            <a:off x="571472" y="1714488"/>
            <a:ext cx="2571768" cy="928694"/>
          </a:xfrm>
          <a:prstGeom prst="bevel">
            <a:avLst/>
          </a:prstGeom>
          <a:solidFill>
            <a:srgbClr val="0070C0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/>
              <a:t>Управление муниципальными </a:t>
            </a:r>
            <a:r>
              <a:rPr lang="ru-RU" sz="1400" b="1" dirty="0" smtClean="0"/>
              <a:t>финансами</a:t>
            </a:r>
          </a:p>
          <a:p>
            <a:pPr algn="ctr"/>
            <a:r>
              <a:rPr lang="ru-RU" sz="1400" b="1" dirty="0" smtClean="0"/>
              <a:t>5131,7</a:t>
            </a:r>
            <a:endParaRPr lang="ru-RU" sz="1400" b="1" dirty="0" smtClean="0"/>
          </a:p>
        </p:txBody>
      </p:sp>
      <p:sp>
        <p:nvSpPr>
          <p:cNvPr id="16" name="Прямоугольник 15"/>
          <p:cNvSpPr/>
          <p:nvPr/>
        </p:nvSpPr>
        <p:spPr>
          <a:xfrm>
            <a:off x="500034" y="3143248"/>
            <a:ext cx="2571768" cy="1500198"/>
          </a:xfrm>
          <a:prstGeom prst="rect">
            <a:avLst/>
          </a:prstGeom>
          <a:solidFill>
            <a:srgbClr val="0033CC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Обеспечение качественными жилищно-коммунальными услугами населения </a:t>
            </a:r>
            <a:r>
              <a:rPr lang="ru-RU" sz="1400" b="1" dirty="0" err="1" smtClean="0"/>
              <a:t>Кугейского</a:t>
            </a:r>
            <a:r>
              <a:rPr lang="ru-RU" sz="1400" b="1" dirty="0" smtClean="0"/>
              <a:t> </a:t>
            </a:r>
            <a:r>
              <a:rPr lang="ru-RU" sz="1400" b="1" dirty="0" smtClean="0"/>
              <a:t>сельского поселения </a:t>
            </a:r>
            <a:endParaRPr lang="ru-RU" sz="1400" b="1" dirty="0" smtClean="0"/>
          </a:p>
          <a:p>
            <a:pPr algn="ctr"/>
            <a:r>
              <a:rPr lang="ru-RU" sz="1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621,1</a:t>
            </a:r>
            <a:endParaRPr lang="ru-RU" sz="16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агетная рамка 16"/>
          <p:cNvSpPr/>
          <p:nvPr/>
        </p:nvSpPr>
        <p:spPr>
          <a:xfrm>
            <a:off x="357158" y="4929198"/>
            <a:ext cx="2571768" cy="985838"/>
          </a:xfrm>
          <a:prstGeom prst="bevel">
            <a:avLst/>
          </a:prstGeom>
          <a:solidFill>
            <a:srgbClr val="0070C0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Развитие муниципальной службы</a:t>
            </a:r>
            <a:endParaRPr lang="ru-RU" sz="1400" b="1" dirty="0" smtClean="0"/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13,5</a:t>
            </a:r>
            <a:endParaRPr lang="ru-RU" sz="1400" b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14678" y="5072074"/>
            <a:ext cx="2571768" cy="1057276"/>
          </a:xfrm>
          <a:prstGeom prst="rect">
            <a:avLst/>
          </a:prstGeom>
          <a:solidFill>
            <a:srgbClr val="0033CC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Обеспечение общественного порядка и противодействие преступности</a:t>
            </a:r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1,0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1285860"/>
            <a:ext cx="2571768" cy="1571636"/>
          </a:xfrm>
          <a:prstGeom prst="rect">
            <a:avLst/>
          </a:prstGeom>
          <a:solidFill>
            <a:srgbClr val="0033CC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Защита населения и территории от чрезвычайных ситуаций, пожарной безопасности и безопасности людей на водных объектах</a:t>
            </a:r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221,7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57554" y="3429000"/>
            <a:ext cx="2571768" cy="1000132"/>
          </a:xfrm>
          <a:prstGeom prst="rect">
            <a:avLst/>
          </a:prstGeom>
          <a:solidFill>
            <a:srgbClr val="0033CC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Комплексные мероприятия по благоустройству </a:t>
            </a:r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1706,1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Багетная рамка 21"/>
          <p:cNvSpPr/>
          <p:nvPr/>
        </p:nvSpPr>
        <p:spPr>
          <a:xfrm>
            <a:off x="6286512" y="5000636"/>
            <a:ext cx="2571768" cy="1071570"/>
          </a:xfrm>
          <a:prstGeom prst="bevel">
            <a:avLst/>
          </a:prstGeom>
          <a:solidFill>
            <a:srgbClr val="0070C0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Развитие </a:t>
            </a:r>
            <a:r>
              <a:rPr lang="ru-RU" sz="1400" b="1" dirty="0" smtClean="0"/>
              <a:t>культуры</a:t>
            </a:r>
            <a:endParaRPr lang="ru-RU" sz="1400" b="1" dirty="0" smtClean="0"/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4383,9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Багетная рамка 22"/>
          <p:cNvSpPr/>
          <p:nvPr/>
        </p:nvSpPr>
        <p:spPr>
          <a:xfrm>
            <a:off x="6143636" y="1571612"/>
            <a:ext cx="2571768" cy="1071570"/>
          </a:xfrm>
          <a:prstGeom prst="bevel">
            <a:avLst/>
          </a:prstGeom>
          <a:solidFill>
            <a:srgbClr val="0070C0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Социальная поддержка граждан</a:t>
            </a:r>
            <a:endParaRPr lang="ru-RU" sz="1400" b="1" dirty="0" smtClean="0"/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337,1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286512" y="3143248"/>
            <a:ext cx="2571768" cy="914400"/>
          </a:xfrm>
          <a:prstGeom prst="rect">
            <a:avLst/>
          </a:prstGeom>
          <a:solidFill>
            <a:srgbClr val="0033CC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Развитие транспортной системы</a:t>
            </a:r>
          </a:p>
          <a:p>
            <a:pPr algn="ctr"/>
            <a:r>
              <a:rPr lang="ru-RU" sz="14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1987,5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215154"/>
            <a:ext cx="7886700" cy="837582"/>
          </a:xfrm>
          <a:effectLst/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800" dirty="0" smtClean="0">
                <a:ln w="10541" cmpd="sng">
                  <a:noFill/>
                  <a:prstDash val="solid"/>
                </a:ln>
                <a:solidFill>
                  <a:srgbClr val="CC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в рамках муниципальных программ </a:t>
            </a:r>
            <a:r>
              <a:rPr lang="ru-RU" sz="2800" dirty="0" err="1" smtClean="0">
                <a:ln w="10541" cmpd="sng">
                  <a:noFill/>
                  <a:prstDash val="solid"/>
                </a:ln>
                <a:solidFill>
                  <a:srgbClr val="CC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Кугейского</a:t>
            </a:r>
            <a:r>
              <a:rPr lang="ru-RU" sz="2800" dirty="0" smtClean="0">
                <a:ln w="10541" cmpd="sng">
                  <a:noFill/>
                  <a:prstDash val="solid"/>
                </a:ln>
                <a:solidFill>
                  <a:srgbClr val="CC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n w="10541" cmpd="sng">
                  <a:noFill/>
                  <a:prstDash val="solid"/>
                </a:ln>
                <a:solidFill>
                  <a:srgbClr val="CC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за </a:t>
            </a:r>
            <a:r>
              <a:rPr lang="ru-RU" sz="2800" dirty="0" smtClean="0">
                <a:ln w="10541" cmpd="sng">
                  <a:noFill/>
                  <a:prstDash val="solid"/>
                </a:ln>
                <a:solidFill>
                  <a:srgbClr val="CC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sz="2800" dirty="0" smtClean="0">
                <a:ln w="10541" cmpd="sng">
                  <a:noFill/>
                  <a:prstDash val="solid"/>
                </a:ln>
                <a:solidFill>
                  <a:srgbClr val="CC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ln w="10541" cmpd="sng">
                <a:noFill/>
                <a:prstDash val="solid"/>
              </a:ln>
              <a:solidFill>
                <a:srgbClr val="CC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7869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2886</TotalTime>
  <Words>287</Words>
  <Application>Microsoft Office PowerPoint</Application>
  <PresentationFormat>Экран (4:3)</PresentationFormat>
  <Paragraphs>90</Paragraphs>
  <Slides>9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Основные показатели исполнения бюджета за 2016 год</vt:lpstr>
      <vt:lpstr>Слайд 3</vt:lpstr>
      <vt:lpstr>Слайд 4</vt:lpstr>
      <vt:lpstr>Слайд 5</vt:lpstr>
      <vt:lpstr>Слайд 6</vt:lpstr>
      <vt:lpstr> </vt:lpstr>
      <vt:lpstr>Слайд 8</vt:lpstr>
      <vt:lpstr>Расходы в рамках муниципальных программ Кугейского сельского поселения за 2016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1</cp:lastModifiedBy>
  <cp:revision>355</cp:revision>
  <cp:lastPrinted>2014-05-13T11:35:02Z</cp:lastPrinted>
  <dcterms:created xsi:type="dcterms:W3CDTF">2014-05-12T16:47:43Z</dcterms:created>
  <dcterms:modified xsi:type="dcterms:W3CDTF">2017-02-07T08:07:38Z</dcterms:modified>
</cp:coreProperties>
</file>