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5.171680974475007E-2"/>
          <c:y val="4.8351547941753871E-2"/>
          <c:w val="0.62898839171411192"/>
          <c:h val="0.90329690411649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8"/>
          <c:dPt>
            <c:idx val="0"/>
            <c:explosion val="0"/>
          </c:dPt>
          <c:dPt>
            <c:idx val="2"/>
            <c:explosion val="6"/>
          </c:dPt>
          <c:dLbls>
            <c:dLbl>
              <c:idx val="0"/>
              <c:layout>
                <c:manualLayout>
                  <c:x val="-0.10224072240646059"/>
                  <c:y val="1.0988988168580431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Субвенция на осуществление первичного воинского учета</c:v>
                </c:pt>
                <c:pt idx="1">
                  <c:v>Субвенция на выполнение передаваемых полномочий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154.4</c:v>
                </c:pt>
                <c:pt idx="1">
                  <c:v>0.2</c:v>
                </c:pt>
                <c:pt idx="2">
                  <c:v>2748.3</c:v>
                </c:pt>
              </c:numCache>
            </c:numRef>
          </c:val>
        </c:ser>
      </c:pie3DChart>
      <c:spPr>
        <a:noFill/>
        <a:ln w="25396">
          <a:noFill/>
        </a:ln>
      </c:spPr>
    </c:plotArea>
    <c:legend>
      <c:legendPos val="r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Акцизы</c:v>
                </c:pt>
                <c:pt idx="2">
                  <c:v>Упрощенная система налогооблажения</c:v>
                </c:pt>
                <c:pt idx="3">
                  <c:v>ЕСХН</c:v>
                </c:pt>
                <c:pt idx="4">
                  <c:v>Налог на имущество с физических лиц</c:v>
                </c:pt>
                <c:pt idx="5">
                  <c:v>Земельный налог</c:v>
                </c:pt>
                <c:pt idx="6">
                  <c:v>Гос.пошлина</c:v>
                </c:pt>
                <c:pt idx="7">
                  <c:v>Арендная плата за земли нах.в границах поселений</c:v>
                </c:pt>
                <c:pt idx="8">
                  <c:v>Аренда имущества</c:v>
                </c:pt>
                <c:pt idx="9">
                  <c:v>Доходы от компенсации затрат</c:v>
                </c:pt>
                <c:pt idx="10">
                  <c:v>Продажа земельных участков</c:v>
                </c:pt>
                <c:pt idx="11">
                  <c:v>Штрафы, санкции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1822.5</c:v>
                </c:pt>
                <c:pt idx="1">
                  <c:v>2437.4</c:v>
                </c:pt>
                <c:pt idx="2">
                  <c:v>321.89999999999992</c:v>
                </c:pt>
                <c:pt idx="3">
                  <c:v>1171</c:v>
                </c:pt>
                <c:pt idx="4">
                  <c:v>284.39999999999992</c:v>
                </c:pt>
                <c:pt idx="5">
                  <c:v>5182.1000000000004</c:v>
                </c:pt>
                <c:pt idx="6">
                  <c:v>70.900000000000006</c:v>
                </c:pt>
                <c:pt idx="7">
                  <c:v>4015.8</c:v>
                </c:pt>
                <c:pt idx="8">
                  <c:v>67.7</c:v>
                </c:pt>
                <c:pt idx="9">
                  <c:v>9.8000000000000007</c:v>
                </c:pt>
                <c:pt idx="10">
                  <c:v>1226.8</c:v>
                </c:pt>
                <c:pt idx="11">
                  <c:v>0.2</c:v>
                </c:pt>
              </c:numCache>
            </c:numRef>
          </c:val>
        </c:ser>
        <c:firstSliceAng val="0"/>
      </c:pieChart>
      <c:spPr>
        <a:noFill/>
        <a:ln w="25407">
          <a:noFill/>
        </a:ln>
      </c:spPr>
    </c:plotArea>
    <c:legend>
      <c:legendPos val="r"/>
      <c:layout>
        <c:manualLayout>
          <c:xMode val="edge"/>
          <c:yMode val="edge"/>
          <c:x val="0.64879883811049699"/>
          <c:y val="0"/>
          <c:w val="0.32943240655712058"/>
          <c:h val="0.91111170859740087"/>
        </c:manualLayout>
      </c:layout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2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perspective val="30"/>
    </c:view3D>
    <c:plotArea>
      <c:layout>
        <c:manualLayout>
          <c:layoutTarget val="inner"/>
          <c:xMode val="edge"/>
          <c:yMode val="edge"/>
          <c:x val="0.4858742404034429"/>
          <c:y val="5.9992733446391923E-2"/>
          <c:w val="0.5008394809615867"/>
          <c:h val="0.730425695101845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36"/>
          </c:dPt>
          <c:dPt>
            <c:idx val="2"/>
            <c:spPr>
              <a:solidFill>
                <a:srgbClr val="10FC21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000000"/>
              </a:solidFill>
            </c:spPr>
          </c:dPt>
          <c:dPt>
            <c:idx val="5"/>
            <c:explosion val="21"/>
            <c:spPr>
              <a:solidFill>
                <a:srgbClr val="FF00FF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7.5825496790375563E-2"/>
                  <c:y val="-7.8517444834760267E-2"/>
                </c:manualLayout>
              </c:layout>
              <c:tx>
                <c:rich>
                  <a:bodyPr/>
                  <a:lstStyle/>
                  <a:p>
                    <a:r>
                      <a:rPr lang="ru-RU" sz="999" dirty="0" smtClean="0"/>
                      <a:t>7585,1</a:t>
                    </a:r>
                    <a:endParaRPr lang="en-US" sz="1000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4.6329362650854057E-2"/>
                  <c:y val="-2.1747723474642777E-2"/>
                </c:manualLayout>
              </c:layout>
              <c:tx>
                <c:rich>
                  <a:bodyPr/>
                  <a:lstStyle/>
                  <a:p>
                    <a:r>
                      <a:rPr lang="ru-RU" sz="999" dirty="0" smtClean="0"/>
                      <a:t>188,5</a:t>
                    </a:r>
                    <a:endParaRPr lang="en-US" sz="1000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7.9773386761169702E-3"/>
                  <c:y val="-0.10808601343746803"/>
                </c:manualLayout>
              </c:layout>
              <c:tx>
                <c:rich>
                  <a:bodyPr/>
                  <a:lstStyle/>
                  <a:p>
                    <a:r>
                      <a:rPr lang="ru-RU" sz="999" dirty="0" smtClean="0"/>
                      <a:t>154,4</a:t>
                    </a:r>
                    <a:endParaRPr lang="en-US" sz="1000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9.8382867774078567E-3"/>
                  <c:y val="-7.1099335779251469E-2"/>
                </c:manualLayout>
              </c:layout>
              <c:tx>
                <c:rich>
                  <a:bodyPr/>
                  <a:lstStyle/>
                  <a:p>
                    <a:r>
                      <a:rPr lang="ru-RU" sz="999" dirty="0" smtClean="0"/>
                      <a:t>2610,4</a:t>
                    </a:r>
                    <a:endParaRPr lang="en-US" sz="1000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-5.5398858695549835E-2"/>
                  <c:y val="5.7516967361277004E-2"/>
                </c:manualLayout>
              </c:layout>
              <c:tx>
                <c:rich>
                  <a:bodyPr/>
                  <a:lstStyle/>
                  <a:p>
                    <a:r>
                      <a:rPr lang="ru-RU" sz="999" dirty="0" smtClean="0"/>
                      <a:t>1878,6</a:t>
                    </a:r>
                    <a:endParaRPr lang="en-US" sz="1000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6.0424077174099304E-2"/>
                  <c:y val="6.5235667269192762E-2"/>
                </c:manualLayout>
              </c:layout>
              <c:tx>
                <c:rich>
                  <a:bodyPr/>
                  <a:lstStyle/>
                  <a:p>
                    <a:r>
                      <a:rPr lang="ru-RU" sz="999" dirty="0" smtClean="0"/>
                      <a:t>5856,5</a:t>
                    </a:r>
                    <a:endParaRPr lang="en-US" sz="1000" dirty="0"/>
                  </a:p>
                </c:rich>
              </c:tx>
              <c:dLblPos val="bestFit"/>
            </c:dLbl>
            <c:dLbl>
              <c:idx val="6"/>
              <c:layout>
                <c:manualLayout>
                  <c:x val="-6.4716090867493428E-2"/>
                  <c:y val="4.4309880290576781E-2"/>
                </c:manualLayout>
              </c:layout>
              <c:tx>
                <c:rich>
                  <a:bodyPr/>
                  <a:lstStyle/>
                  <a:p>
                    <a:r>
                      <a:rPr lang="ru-RU" sz="999" dirty="0" smtClean="0"/>
                      <a:t>151,0</a:t>
                    </a:r>
                    <a:endParaRPr lang="en-US" sz="1000" dirty="0"/>
                  </a:p>
                </c:rich>
              </c:tx>
              <c:dLblPos val="bestFit"/>
            </c:dLbl>
            <c:dLbl>
              <c:idx val="7"/>
              <c:layout>
                <c:manualLayout>
                  <c:x val="-5.6312598976761601E-2"/>
                  <c:y val="4.9041642508782105E-3"/>
                </c:manualLayout>
              </c:layout>
              <c:tx>
                <c:rich>
                  <a:bodyPr/>
                  <a:lstStyle/>
                  <a:p>
                    <a:r>
                      <a:rPr lang="ru-RU" sz="999" dirty="0" smtClean="0"/>
                      <a:t>18,0</a:t>
                    </a:r>
                    <a:endParaRPr lang="en-US" sz="1000" dirty="0"/>
                  </a:p>
                </c:rich>
              </c:tx>
              <c:dLblPos val="bestFit"/>
            </c:dLbl>
            <c:dLbl>
              <c:idx val="10"/>
              <c:layout>
                <c:manualLayout>
                  <c:x val="3.3315860384627714E-2"/>
                  <c:y val="-6.5008185259711582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999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- 41,2%</c:v>
                </c:pt>
                <c:pt idx="1">
                  <c:v>Национальная оборона - 0,8%</c:v>
                </c:pt>
                <c:pt idx="2">
                  <c:v>Национальная безопасность и правоохранительная деятельность - 1,2 %</c:v>
                </c:pt>
                <c:pt idx="3">
                  <c:v>Жилищно -коммунальное хозяйство - 14,2%</c:v>
                </c:pt>
                <c:pt idx="4">
                  <c:v>Национальная экономика - 10,2%</c:v>
                </c:pt>
                <c:pt idx="5">
                  <c:v>Культура, кинематография - 31,8%</c:v>
                </c:pt>
                <c:pt idx="6">
                  <c:v>Социальная политика - 0,8%</c:v>
                </c:pt>
                <c:pt idx="7">
                  <c:v>Физическая культура и спорт - 0,09%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7636.7</c:v>
                </c:pt>
                <c:pt idx="1">
                  <c:v>154.4</c:v>
                </c:pt>
                <c:pt idx="2">
                  <c:v>188.5</c:v>
                </c:pt>
                <c:pt idx="3">
                  <c:v>2610.4</c:v>
                </c:pt>
                <c:pt idx="4">
                  <c:v>1878.6</c:v>
                </c:pt>
                <c:pt idx="5">
                  <c:v>5856.5</c:v>
                </c:pt>
                <c:pt idx="6">
                  <c:v>151</c:v>
                </c:pt>
                <c:pt idx="7">
                  <c:v>18</c:v>
                </c:pt>
              </c:numCache>
            </c:numRef>
          </c:val>
        </c:ser>
      </c:pie3D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2.7260577295429498E-2"/>
          <c:y val="1.5309130983373529E-2"/>
          <c:w val="0.53126139812599082"/>
          <c:h val="0.89391065467729292"/>
        </c:manualLayout>
      </c:layout>
      <c:txPr>
        <a:bodyPr/>
        <a:lstStyle/>
        <a:p>
          <a:pPr>
            <a:defRPr sz="999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478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EDB154-D4A5-4168-9E25-C940BC4463E4}" type="doc">
      <dgm:prSet loTypeId="urn:microsoft.com/office/officeart/2005/8/layout/p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1A13C6-A353-4011-8928-2D212CCA8384}" type="pres">
      <dgm:prSet presAssocID="{B0EDB154-D4A5-4168-9E25-C940BC4463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0B5BC91-F045-472E-9D6E-92298583423A}" type="presOf" srcId="{B0EDB154-D4A5-4168-9E25-C940BC4463E4}" destId="{D61A13C6-A353-4011-8928-2D212CCA8384}" srcOrd="0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0.36464</cdr:x>
      <cdr:y>0.07268</cdr:y>
    </cdr:from>
    <cdr:to>
      <cdr:x>0.47008</cdr:x>
      <cdr:y>0.15788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8352" y="43204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0.48578</cdr:x>
      <cdr:y>0.59702</cdr:y>
    </cdr:from>
    <cdr:to>
      <cdr:x>0.99925</cdr:x>
      <cdr:y>0.91045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14776" y="2857520"/>
          <a:ext cx="3926476" cy="150019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– 18442,6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0.45425</cdr:x>
      <cdr:y>0.9675</cdr:y>
    </cdr:from>
    <cdr:to>
      <cdr:x>0.4535</cdr:x>
      <cdr:y>0.9775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0400" y="4949800"/>
          <a:ext cx="50405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07D5-2261-4516-9C79-CF8BEA760B3F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1210D-0E89-4767-833E-663212183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11B1-A99F-48E3-8B2A-3CFC8B1C4F17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5E208-014A-45C6-87AB-165955F69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7EF64-A151-409F-9D2A-4B1FED8DFDCF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0D7B-F187-4B43-A5C4-DCC93F9C6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B92D-D63F-4726-8697-D395C1E67275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43A8-3EB1-4C44-91C6-C6C54AE4D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2E2C-7CE8-46D8-B561-8679B006FE8B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2616-023F-4206-8F94-A488BFA58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1DE4-53EC-43EB-9F2A-AAC9317F06AB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CFB1-9017-4B98-ABFA-FEF552E37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DD412-6999-4F15-B55F-1C7AED07350E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BDC1-8708-458F-888C-728B24CAC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8EAA-B636-42C9-B5CA-C0D1B7EB3DEE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E3B4A-FB44-4BAB-BD4A-9E498EB96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0DAF-B8E0-4ABE-8C16-6DA1E292CB1A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CEFC-C4E2-41C4-AEF0-A42541FDB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9690-3A9E-4463-8F5A-4195A12F5B9D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328E-4AE4-47AC-832E-71D049930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BF47-3601-419F-8EEF-3F67F75269CC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6C00F-BE9C-4D3F-B6B5-5FA1FEBDC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EF6BD6-F815-4AC1-A1D5-63011651218C}" type="datetimeFigureOut">
              <a:rPr lang="ru-RU"/>
              <a:pPr>
                <a:defRPr/>
              </a:pPr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965F9D-72DA-4A73-901B-1CFDE238B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/>
          </p:cNvSpPr>
          <p:nvPr>
            <p:ph type="title"/>
          </p:nvPr>
        </p:nvSpPr>
        <p:spPr>
          <a:xfrm>
            <a:off x="428596" y="2714621"/>
            <a:ext cx="8474104" cy="85725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</a:t>
            </a:r>
            <a:r>
              <a:rPr lang="ru-RU" alt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БЩИЕ </a:t>
            </a:r>
            <a:r>
              <a:rPr lang="ru-RU" alt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ХАРАКТЕРИСТИКИ ТЫС.РУБ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  <p:cxnSp>
        <p:nvCxnSpPr>
          <p:cNvPr id="5123" name="AutoShape 28"/>
          <p:cNvCxnSpPr>
            <a:cxnSpLocks noChangeShapeType="1"/>
          </p:cNvCxnSpPr>
          <p:nvPr/>
        </p:nvCxnSpPr>
        <p:spPr bwMode="auto">
          <a:xfrm>
            <a:off x="2987675" y="26368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8280" name="Rectangle 168"/>
          <p:cNvSpPr>
            <a:spLocks noChangeArrowheads="1"/>
          </p:cNvSpPr>
          <p:nvPr/>
        </p:nvSpPr>
        <p:spPr bwMode="auto">
          <a:xfrm>
            <a:off x="500034" y="3857628"/>
            <a:ext cx="2089150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</a:rPr>
              <a:t>Наименование</a:t>
            </a:r>
          </a:p>
        </p:txBody>
      </p:sp>
      <p:sp>
        <p:nvSpPr>
          <p:cNvPr id="218281" name="Rectangle 169"/>
          <p:cNvSpPr>
            <a:spLocks noChangeArrowheads="1"/>
          </p:cNvSpPr>
          <p:nvPr/>
        </p:nvSpPr>
        <p:spPr bwMode="auto">
          <a:xfrm>
            <a:off x="500034" y="4572008"/>
            <a:ext cx="2089150" cy="434972"/>
          </a:xfrm>
          <a:prstGeom prst="rect">
            <a:avLst/>
          </a:prstGeom>
          <a:solidFill>
            <a:srgbClr val="FF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Доходы</a:t>
            </a:r>
          </a:p>
        </p:txBody>
      </p:sp>
      <p:sp>
        <p:nvSpPr>
          <p:cNvPr id="218282" name="Rectangle 170"/>
          <p:cNvSpPr>
            <a:spLocks noChangeArrowheads="1"/>
          </p:cNvSpPr>
          <p:nvPr/>
        </p:nvSpPr>
        <p:spPr bwMode="auto">
          <a:xfrm>
            <a:off x="500034" y="5000636"/>
            <a:ext cx="2089150" cy="428627"/>
          </a:xfrm>
          <a:prstGeom prst="rect">
            <a:avLst/>
          </a:prstGeom>
          <a:solidFill>
            <a:srgbClr val="66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</a:rPr>
              <a:t>Расходы</a:t>
            </a:r>
          </a:p>
        </p:txBody>
      </p:sp>
      <p:sp>
        <p:nvSpPr>
          <p:cNvPr id="218283" name="Rectangle 171"/>
          <p:cNvSpPr>
            <a:spLocks noChangeArrowheads="1"/>
          </p:cNvSpPr>
          <p:nvPr/>
        </p:nvSpPr>
        <p:spPr bwMode="auto">
          <a:xfrm>
            <a:off x="500035" y="5429264"/>
            <a:ext cx="2071702" cy="642942"/>
          </a:xfrm>
          <a:prstGeom prst="rect">
            <a:avLst/>
          </a:prstGeom>
          <a:solidFill>
            <a:srgbClr val="6699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Дефицит «-», </a:t>
            </a:r>
          </a:p>
          <a:p>
            <a:pPr algn="ctr"/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</a:rPr>
              <a:t>Профицит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 «+»</a:t>
            </a:r>
          </a:p>
        </p:txBody>
      </p:sp>
      <p:sp>
        <p:nvSpPr>
          <p:cNvPr id="218285" name="Rectangle 173"/>
          <p:cNvSpPr>
            <a:spLocks noChangeArrowheads="1"/>
          </p:cNvSpPr>
          <p:nvPr/>
        </p:nvSpPr>
        <p:spPr bwMode="auto">
          <a:xfrm>
            <a:off x="500063" y="6072206"/>
            <a:ext cx="2089150" cy="436544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</a:rPr>
              <a:t>Муниципальный</a:t>
            </a:r>
          </a:p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</a:rPr>
              <a:t>долг</a:t>
            </a:r>
          </a:p>
        </p:txBody>
      </p:sp>
      <p:sp>
        <p:nvSpPr>
          <p:cNvPr id="218286" name="Rectangle 174"/>
          <p:cNvSpPr>
            <a:spLocks noChangeArrowheads="1"/>
          </p:cNvSpPr>
          <p:nvPr/>
        </p:nvSpPr>
        <p:spPr bwMode="auto">
          <a:xfrm>
            <a:off x="4786314" y="3929066"/>
            <a:ext cx="2374900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2014 год</a:t>
            </a:r>
          </a:p>
        </p:txBody>
      </p:sp>
      <p:sp>
        <p:nvSpPr>
          <p:cNvPr id="218290" name="Rectangle 178"/>
          <p:cNvSpPr>
            <a:spLocks noChangeArrowheads="1"/>
          </p:cNvSpPr>
          <p:nvPr/>
        </p:nvSpPr>
        <p:spPr bwMode="auto">
          <a:xfrm>
            <a:off x="4786314" y="4643446"/>
            <a:ext cx="2374900" cy="50641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</a:rPr>
              <a:t>19548,4</a:t>
            </a:r>
          </a:p>
        </p:txBody>
      </p:sp>
      <p:sp>
        <p:nvSpPr>
          <p:cNvPr id="218294" name="Rectangle 182"/>
          <p:cNvSpPr>
            <a:spLocks noChangeArrowheads="1"/>
          </p:cNvSpPr>
          <p:nvPr/>
        </p:nvSpPr>
        <p:spPr bwMode="auto">
          <a:xfrm>
            <a:off x="4786314" y="5143512"/>
            <a:ext cx="2374900" cy="500066"/>
          </a:xfrm>
          <a:prstGeom prst="rect">
            <a:avLst/>
          </a:prstGeom>
          <a:solidFill>
            <a:srgbClr val="66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</a:rPr>
              <a:t>18442,6</a:t>
            </a:r>
          </a:p>
        </p:txBody>
      </p:sp>
      <p:sp>
        <p:nvSpPr>
          <p:cNvPr id="218298" name="Rectangle 186"/>
          <p:cNvSpPr>
            <a:spLocks noChangeArrowheads="1"/>
          </p:cNvSpPr>
          <p:nvPr/>
        </p:nvSpPr>
        <p:spPr bwMode="auto">
          <a:xfrm>
            <a:off x="4786313" y="5643578"/>
            <a:ext cx="2374900" cy="500065"/>
          </a:xfrm>
          <a:prstGeom prst="rect">
            <a:avLst/>
          </a:prstGeom>
          <a:solidFill>
            <a:srgbClr val="6699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</a:rPr>
              <a:t>- 1105,8</a:t>
            </a:r>
          </a:p>
        </p:txBody>
      </p:sp>
      <p:sp>
        <p:nvSpPr>
          <p:cNvPr id="218302" name="Rectangle 190"/>
          <p:cNvSpPr>
            <a:spLocks noChangeArrowheads="1"/>
          </p:cNvSpPr>
          <p:nvPr/>
        </p:nvSpPr>
        <p:spPr bwMode="auto">
          <a:xfrm>
            <a:off x="4786313" y="6143644"/>
            <a:ext cx="2374900" cy="35719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2571736" y="4214818"/>
            <a:ext cx="2214563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571736" y="4786322"/>
            <a:ext cx="2214563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571736" y="5143512"/>
            <a:ext cx="2143125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714612" y="5715016"/>
            <a:ext cx="207168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2571736" y="6215082"/>
            <a:ext cx="2214563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500042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Кугейского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за 2014 год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1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1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1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1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1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21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21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1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21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21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280" grpId="0" animBg="1"/>
      <p:bldP spid="218281" grpId="0" animBg="1"/>
      <p:bldP spid="218282" grpId="0" animBg="1"/>
      <p:bldP spid="218283" grpId="0" animBg="1"/>
      <p:bldP spid="218285" grpId="0" animBg="1"/>
      <p:bldP spid="218286" grpId="0" animBg="1"/>
      <p:bldP spid="218290" grpId="0" animBg="1"/>
      <p:bldP spid="218294" grpId="0" animBg="1"/>
      <p:bldP spid="218298" grpId="0" animBg="1"/>
      <p:bldP spid="2183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СТРУКТУРА ПОСТУПЛЕНИЯ ДОХОДОВ БЮДЖЕТА КУГЕЙСКОГО СЕЛЬСКОГО ПОСЕЛЕНИЯ  ЗА 2014 ГОД, ТЫС.РУБ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Диаграмма 5"/>
          <p:cNvGraphicFramePr>
            <a:graphicFrameLocks/>
          </p:cNvGraphicFramePr>
          <p:nvPr/>
        </p:nvGraphicFramePr>
        <p:xfrm>
          <a:off x="357188" y="2571750"/>
          <a:ext cx="3929062" cy="288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625" y="1857375"/>
            <a:ext cx="3429000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Безвозмездные перечисления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9125" y="1857375"/>
            <a:ext cx="3714750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Налоговые и неналоговые доходы</a:t>
            </a:r>
          </a:p>
        </p:txBody>
      </p:sp>
      <p:graphicFrame>
        <p:nvGraphicFramePr>
          <p:cNvPr id="10" name="Диаграмма 8"/>
          <p:cNvGraphicFramePr>
            <a:graphicFrameLocks/>
          </p:cNvGraphicFramePr>
          <p:nvPr/>
        </p:nvGraphicFramePr>
        <p:xfrm>
          <a:off x="4429125" y="2286000"/>
          <a:ext cx="3929063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РАСПРЕДЕЛЕНИЕ РАСХОДОВ БЮДЖЕТА ПО ОТРАСЛЯМ В 2014 ГОДУ, </a:t>
            </a:r>
            <a:r>
              <a:rPr lang="ru-RU" altLang="ru-RU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тыс.руб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1"/>
          <p:cNvGraphicFramePr>
            <a:graphicFrameLocks noGrp="1"/>
          </p:cNvGraphicFramePr>
          <p:nvPr>
            <p:ph idx="1"/>
          </p:nvPr>
        </p:nvGraphicFramePr>
        <p:xfrm>
          <a:off x="642938" y="1571625"/>
          <a:ext cx="7646987" cy="478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71</Words>
  <Application>Microsoft Office PowerPoint</Application>
  <PresentationFormat>Экран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ОБЩИЕ ХАРАКТЕРИСТИКИ ТЫС.РУБ.</vt:lpstr>
      <vt:lpstr>СТРУКТУРА ПОСТУПЛЕНИЯ ДОХОДОВ БЮДЖЕТА КУГЕЙСКОГО СЕЛЬСКОГО ПОСЕЛЕНИЯ  ЗА 2014 ГОД, ТЫС.РУБ</vt:lpstr>
      <vt:lpstr>РАСПРЕДЕЛЕНИЕ РАСХОДОВ БЮДЖЕТА ПО ОТРАСЛЯМ В 2014 ГОДУ, тыс.руб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Кугейского сельского поселения за 2014 год</dc:title>
  <dc:creator>1</dc:creator>
  <cp:lastModifiedBy>1</cp:lastModifiedBy>
  <cp:revision>25</cp:revision>
  <dcterms:created xsi:type="dcterms:W3CDTF">2015-05-12T07:42:33Z</dcterms:created>
  <dcterms:modified xsi:type="dcterms:W3CDTF">2015-05-18T06:38:12Z</dcterms:modified>
</cp:coreProperties>
</file>